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3" r:id="rId1"/>
  </p:sldMasterIdLst>
  <p:notesMasterIdLst>
    <p:notesMasterId r:id="rId18"/>
  </p:notesMasterIdLst>
  <p:handoutMasterIdLst>
    <p:handoutMasterId r:id="rId19"/>
  </p:handoutMasterIdLst>
  <p:sldIdLst>
    <p:sldId id="260" r:id="rId2"/>
    <p:sldId id="261" r:id="rId3"/>
    <p:sldId id="263" r:id="rId4"/>
    <p:sldId id="262" r:id="rId5"/>
    <p:sldId id="268" r:id="rId6"/>
    <p:sldId id="277" r:id="rId7"/>
    <p:sldId id="279" r:id="rId8"/>
    <p:sldId id="264" r:id="rId9"/>
    <p:sldId id="269" r:id="rId10"/>
    <p:sldId id="278" r:id="rId11"/>
    <p:sldId id="270" r:id="rId12"/>
    <p:sldId id="272" r:id="rId13"/>
    <p:sldId id="267" r:id="rId14"/>
    <p:sldId id="274" r:id="rId15"/>
    <p:sldId id="275" r:id="rId16"/>
    <p:sldId id="276" r:id="rId17"/>
  </p:sldIdLst>
  <p:sldSz cx="12192000" cy="6858000"/>
  <p:notesSz cx="6858000" cy="91440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Emma Le" initials="EL" lastIdx="1" clrIdx="0">
    <p:extLst>
      <p:ext uri="{19B8F6BF-5375-455C-9EA6-DF929625EA0E}">
        <p15:presenceInfo xmlns:p15="http://schemas.microsoft.com/office/powerpoint/2012/main" userId="7e871e055ebb6aac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88920"/>
    <a:srgbClr val="314D6A"/>
    <a:srgbClr val="314C69"/>
    <a:srgbClr val="365472"/>
    <a:srgbClr val="4E82A5"/>
    <a:srgbClr val="324E6B"/>
    <a:srgbClr val="4E81A5"/>
    <a:srgbClr val="4B7A9C"/>
    <a:srgbClr val="355371"/>
    <a:srgbClr val="4B799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/>
    <p:restoredTop sz="95816" autoAdjust="0"/>
  </p:normalViewPr>
  <p:slideViewPr>
    <p:cSldViewPr snapToGrid="0" snapToObjects="1">
      <p:cViewPr varScale="1">
        <p:scale>
          <a:sx n="104" d="100"/>
          <a:sy n="104" d="100"/>
        </p:scale>
        <p:origin x="114" y="2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commentAuthors" Target="commentAuthor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>
            <a:extLst>
              <a:ext uri="{FF2B5EF4-FFF2-40B4-BE49-F238E27FC236}">
                <a16:creationId xmlns:a16="http://schemas.microsoft.com/office/drawing/2014/main" id="{245E8147-3536-46CA-B75F-F61DA37E55A1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A7EA67CF-F44D-4ACF-AD07-6D89875EE878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0486F11-36EB-44D5-9C6E-8FBDEBFA5D26}" type="datetimeFigureOut">
              <a:rPr lang="it-IT" smtClean="0"/>
              <a:t>16/01/2021</a:t>
            </a:fld>
            <a:endParaRPr lang="it-IT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D779D427-F620-47C8-8DD6-5B6F5FBDBE2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78A2629B-6EEA-46D5-8290-C958FB61B67D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2EB1C9-6DB8-4620-A1FB-949144DB2E18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315723307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</p:handoutMaster>
</file>

<file path=ppt/media/image1.png>
</file>

<file path=ppt/media/image10.png>
</file>

<file path=ppt/media/image11.png>
</file>

<file path=ppt/media/image12.png>
</file>

<file path=ppt/media/image13.svg>
</file>

<file path=ppt/media/image14.png>
</file>

<file path=ppt/media/image15.svg>
</file>

<file path=ppt/media/image16.png>
</file>

<file path=ppt/media/image17.svg>
</file>

<file path=ppt/media/image18.png>
</file>

<file path=ppt/media/image19.svg>
</file>

<file path=ppt/media/image2.png>
</file>

<file path=ppt/media/image20.png>
</file>

<file path=ppt/media/image21.svg>
</file>

<file path=ppt/media/image22.jpg>
</file>

<file path=ppt/media/image23.jpg>
</file>

<file path=ppt/media/image24.jp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svg>
</file>

<file path=ppt/media/image34.png>
</file>

<file path=ppt/media/image35.png>
</file>

<file path=ppt/media/image36.svg>
</file>

<file path=ppt/media/image37.png>
</file>

<file path=ppt/media/image38.svg>
</file>

<file path=ppt/media/image39.png>
</file>

<file path=ppt/media/image4.svg>
</file>

<file path=ppt/media/image40.svg>
</file>

<file path=ppt/media/image41.png>
</file>

<file path=ppt/media/image42.svg>
</file>

<file path=ppt/media/image5.png>
</file>

<file path=ppt/media/image6.png>
</file>

<file path=ppt/media/image7.sv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269898E-C478-484D-8C7E-D9383058607D}" type="datetimeFigureOut">
              <a:rPr lang="it-IT" smtClean="0"/>
              <a:t>16/01/2021</a:t>
            </a:fld>
            <a:endParaRPr lang="it-IT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t-IT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36FCC60-D264-45DE-B4DD-3FBB5679AB8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632960569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78562833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7C81A0-FB7A-4357-8B37-1EC930D1E09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62000" y="1523999"/>
            <a:ext cx="10668000" cy="1985963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D3C075C-7238-4F43-87E7-63A35BE6900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62000" y="3809999"/>
            <a:ext cx="10667998" cy="1985963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AB67EEB-ABA8-4DA9-803B-0C6CD8A128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anchor="b" anchorCtr="0"/>
          <a:lstStyle/>
          <a:p>
            <a:fld id="{4067C695-A7A7-452C-A90F-43576C7F969D}" type="datetime1">
              <a:rPr lang="en-US" smtClean="0"/>
              <a:t>1/16/2021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CFD314-1E75-41B9-A585-4F4A32A347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2020/2021 Digital Signal &amp; Image Management</a:t>
            </a: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0CC8E8-C649-4A81-BF53-F078B2A984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726515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2CE73F-2F7C-4941-9B13-ACB43A4983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1524000"/>
            <a:ext cx="9144000" cy="152399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8BC107E-F2BE-4057-B06B-1E50FD12B56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762000" y="3048000"/>
            <a:ext cx="10668000" cy="30480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3B9D7D8-1932-4215-A6E0-C16DA0DDB8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3D3167-FE86-4AE3-BB3A-FFFAA2D82D8F}" type="datetime1">
              <a:rPr lang="en-US" smtClean="0"/>
              <a:t>1/16/2021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78B662-65E3-47B2-AD95-B041B57F3B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2020/2021 Digital Signal &amp; Image Management</a:t>
            </a: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393DBC5-88B5-4F2A-A0E3-752CB42173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16440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B6599DF-5B13-4800-ADD7-3A2A2F1C488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1523999"/>
            <a:ext cx="2705100" cy="45720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B191E12-22D9-4DA9-A336-EA6A8B9B55B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762000" y="1524000"/>
            <a:ext cx="7620000" cy="45720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122A1D5-B7EF-43A4-81EF-B5A7EA3561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ECA199-6097-41BE-98C4-22BEEEB45E89}" type="datetime1">
              <a:rPr lang="en-US" smtClean="0"/>
              <a:t>1/16/2021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809DFB-4410-42BF-B886-C984E3A53F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2020/2021 Digital Signal &amp; Image Management</a:t>
            </a: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56487E8-E9A0-429E-88E5-34B1BE86BD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61565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6A6A6-C260-4F8B-99DF-249C907BE5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36F8CB-5C97-4437-A672-4E43D0E5AE8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A90C990-05C1-4ECD-A899-722057AEA6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D692C0-EB72-4A2A-B456-5C3E37DE059B}" type="datetime1">
              <a:rPr lang="en-US" smtClean="0"/>
              <a:t>1/16/2021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5E9811C-37A0-4DD1-8607-EFD4226E5D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2020/2021 Digital Signal &amp; Image Management</a:t>
            </a: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4CAB506-9570-4D3E-804F-A184A73DBC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49175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B569B8-DEA4-4F12-9078-ECD731F2AC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1530351"/>
            <a:ext cx="10668000" cy="2279650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A0D1F3B-E79C-4822-999D-205B0E76C66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62000" y="4589464"/>
            <a:ext cx="10668000" cy="1183184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A145166-621E-4C71-A40F-64E5145367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6A8B23-9376-462D-B1B0-7313AB563FA4}" type="datetime1">
              <a:rPr lang="en-US" smtClean="0"/>
              <a:t>1/16/2021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4B8A175-E39F-477F-997B-99FF8677A5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2020/2021 Digital Signal &amp; Image Management</a:t>
            </a: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469115F-5456-4FA3-8484-B1806E7C48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39781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88BC5C-CCF0-4BA5-B102-213AC6FD5A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1524000"/>
            <a:ext cx="9144000" cy="126364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237E63-3B4F-4C2F-A87C-9533227EB68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762000" y="3048000"/>
            <a:ext cx="4572000" cy="3048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78ACE3E-2FED-4289-B138-3EC2826909F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858000" y="3048000"/>
            <a:ext cx="4572000" cy="3048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555DB51-20DA-4BEF-90BA-DDD37DC080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FB3F18-3AFD-4CDC-9073-4A644C1CE433}" type="datetime1">
              <a:rPr lang="en-US" smtClean="0"/>
              <a:t>1/16/2021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06D22E1-F0DB-4CB7-B2E3-D578EEAA6E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2020/2021 Digital Signal &amp; Image Management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C29146B-54D6-4291-8EA2-6430024824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24493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5B4AE7-507A-4E14-96E2-5412FF8EA2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1527048"/>
            <a:ext cx="10668000" cy="75895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EDEEE83-2945-4C22-9597-57F1F126284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62000" y="2285999"/>
            <a:ext cx="4572001" cy="761999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CC2494D-AD1D-4CB7-A17C-B69079113D7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62001" y="3059113"/>
            <a:ext cx="4572000" cy="303688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23E4950-830D-4EE3-9F51-DD730255E0C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857998" y="2286000"/>
            <a:ext cx="4572001" cy="761999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6F244AA-BDAA-4FDD-B742-449DF905730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858000" y="3059113"/>
            <a:ext cx="4571998" cy="303688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6B78494-ECE0-41D2-97E2-CFAC0434A8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1F5196-AC31-4969-9611-4FAD5E249EC2}" type="datetime1">
              <a:rPr lang="en-US" smtClean="0"/>
              <a:t>1/16/2021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85E4C20-6CC5-4259-B554-B19F1A7AA0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2020/2021 Digital Signal &amp; Image Management</a:t>
            </a:r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B09AB13-CCCC-4074-9B66-CE0B37902E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86088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EFB5FF-4FD1-4CE4-BBC5-E6402FE06F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1524000"/>
            <a:ext cx="9144000" cy="3810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9E71AAD-C5B9-485B-84DD-60DAFD5F18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870627-7800-47EC-B9C3-FE12BE80FAFB}" type="datetime1">
              <a:rPr lang="en-US" smtClean="0"/>
              <a:t>1/16/2021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B7CACFF-0406-4EE2-9E8F-F594B952C2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2020/2021 Digital Signal &amp; Image Management</a:t>
            </a:r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552A47E-1990-4B6B-BCCB-75B6F213A8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26328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EC8FE4C-64F1-4C88-9D30-17F8131ED6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A94C26-ED24-4FA2-83B0-0CEA39100C98}" type="datetime1">
              <a:rPr lang="en-US" smtClean="0"/>
              <a:t>1/16/2021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25D8FB3-6FA4-40A7-BDBF-76CD0F22FE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2020/2021 Digital Signal &amp; Image Management</a:t>
            </a:r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6649F41-A021-4490-BB80-C89DF02937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513967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7CEF60-874B-45DE-BF65-CF0D085775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1524000"/>
            <a:ext cx="3821113" cy="1524000"/>
          </a:xfrm>
        </p:spPr>
        <p:txBody>
          <a:bodyPr anchor="t" anchorCtr="0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D757B0-722D-425F-8BD4-9CD9093BCB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34000" y="1524000"/>
            <a:ext cx="6096000" cy="38100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EDB0F60-AADF-41C3-8BFC-B405E0A3F9A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62000" y="3048000"/>
            <a:ext cx="3821113" cy="304800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FAB1E11-97B6-42FD-9F45-6EDC3B83FA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9A4215-0D64-4168-9E89-EA0B6B764E52}" type="datetime1">
              <a:rPr lang="en-US" smtClean="0"/>
              <a:t>1/16/2021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14D7DA9-F910-4337-99A2-91F4EA3612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2020/2021 Digital Signal &amp; Image Management</a:t>
            </a:r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B93A2F2-339E-4406-9A90-534A38C5A0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74885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971599-6E07-4A55-9B93-4CA5EFE3FD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1" y="1524000"/>
            <a:ext cx="3810000" cy="15240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92C2D26-DACA-4941-955E-18F7E236758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333999" y="1524000"/>
            <a:ext cx="6095999" cy="38100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7EDB26D-C5B0-41D6-A75F-F89A87BE243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62001" y="3048000"/>
            <a:ext cx="3810000" cy="304800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79304B6-48DF-41FA-A089-8C83BBA636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8C28D5-65BE-4C4A-9598-1637D7BD9B0C}" type="datetime1">
              <a:rPr lang="en-US" smtClean="0"/>
              <a:t>1/16/2021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DFB82F-A17A-4BC7-A522-CD934BC35C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2020/2021 Digital Signal &amp; Image Management</a:t>
            </a:r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5CC530C-8824-4BE3-884E-2AFF30B572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52112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81B49B9-8C94-4604-AEEE-CB5051962D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1524000"/>
            <a:ext cx="9144000" cy="1263649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9C3204E-CAF5-48A1-928F-757507EC48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62000" y="3047999"/>
            <a:ext cx="10668000" cy="304800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9540D12-4B42-4790-8677-C9250F3CDDC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62000" y="401594"/>
            <a:ext cx="3048000" cy="365125"/>
          </a:xfrm>
          <a:prstGeom prst="rect">
            <a:avLst/>
          </a:prstGeom>
        </p:spPr>
        <p:txBody>
          <a:bodyPr vert="horz" lIns="91440" tIns="45720" rIns="91440" bIns="45720" rtlCol="0" anchor="b" anchorCtr="0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fld id="{1865B122-307C-477A-8024-445E569F085F}" type="datetime1">
              <a:rPr lang="en-US" smtClean="0"/>
              <a:t>1/16/2021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22B17CD-6C27-4CD1-B20D-EA4B8E54F4F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858000" y="6096000"/>
            <a:ext cx="4572000" cy="365125"/>
          </a:xfrm>
          <a:prstGeom prst="rect">
            <a:avLst/>
          </a:prstGeom>
        </p:spPr>
        <p:txBody>
          <a:bodyPr vert="horz" lIns="91440" tIns="45720" rIns="91440" bIns="45720" rtlCol="0" anchor="t" anchorCtr="0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r>
              <a:rPr lang="fr-FR"/>
              <a:t>2020/2021 Digital Signal &amp; Image Management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03A934F-C817-4C99-A2CF-C763A3F2062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144000" y="401594"/>
            <a:ext cx="2286000" cy="762000"/>
          </a:xfrm>
          <a:prstGeom prst="rect">
            <a:avLst/>
          </a:prstGeom>
        </p:spPr>
        <p:txBody>
          <a:bodyPr vert="horz" lIns="91440" tIns="45720" rIns="91440" bIns="45720" rtlCol="0" anchor="t" anchorCtr="0"/>
          <a:lstStyle>
            <a:lvl1pPr algn="r">
              <a:defRPr sz="4000">
                <a:solidFill>
                  <a:schemeClr val="tx1"/>
                </a:solidFill>
                <a:latin typeface="+mj-lt"/>
              </a:defRPr>
            </a:lvl1pPr>
          </a:lstStyle>
          <a:p>
            <a:fld id="{D643A852-0206-46AC-B0EB-645612933129}" type="slidenum">
              <a:rPr lang="en-US" smtClean="0"/>
              <a:pPr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9616200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2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71" r:id="rId7"/>
    <p:sldLayoutId id="2147483667" r:id="rId8"/>
    <p:sldLayoutId id="2147483668" r:id="rId9"/>
    <p:sldLayoutId id="2147483669" r:id="rId10"/>
    <p:sldLayoutId id="2147483670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sv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1.svg"/><Relationship Id="rId4" Type="http://schemas.openxmlformats.org/officeDocument/2006/relationships/image" Target="../media/image20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svg"/><Relationship Id="rId7" Type="http://schemas.openxmlformats.org/officeDocument/2006/relationships/image" Target="../media/image24.jp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3.jpg"/><Relationship Id="rId5" Type="http://schemas.openxmlformats.org/officeDocument/2006/relationships/image" Target="../media/image22.jpg"/><Relationship Id="rId4" Type="http://schemas.openxmlformats.org/officeDocument/2006/relationships/image" Target="../media/image34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svg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41.png"/><Relationship Id="rId3" Type="http://schemas.openxmlformats.org/officeDocument/2006/relationships/image" Target="../media/image38.svg"/><Relationship Id="rId7" Type="http://schemas.openxmlformats.org/officeDocument/2006/relationships/image" Target="../media/image4.svg"/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.png"/><Relationship Id="rId5" Type="http://schemas.openxmlformats.org/officeDocument/2006/relationships/image" Target="../media/image40.svg"/><Relationship Id="rId4" Type="http://schemas.openxmlformats.org/officeDocument/2006/relationships/image" Target="../media/image39.png"/><Relationship Id="rId9" Type="http://schemas.openxmlformats.org/officeDocument/2006/relationships/image" Target="../media/image42.sv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sv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2.svg"/><Relationship Id="rId5" Type="http://schemas.openxmlformats.org/officeDocument/2006/relationships/image" Target="../media/image41.png"/><Relationship Id="rId4" Type="http://schemas.openxmlformats.org/officeDocument/2006/relationships/image" Target="../media/image31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sv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2.svg"/><Relationship Id="rId4" Type="http://schemas.openxmlformats.org/officeDocument/2006/relationships/image" Target="../media/image41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hyperlink" Target="https://www.kaggle.com/kishor1210/emergency-vs-nonemergency-vehicle-classification" TargetMode="Externa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4.svg"/><Relationship Id="rId7" Type="http://schemas.openxmlformats.org/officeDocument/2006/relationships/image" Target="../media/image8.png"/><Relationship Id="rId12" Type="http://schemas.openxmlformats.org/officeDocument/2006/relationships/image" Target="../media/image13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svg"/><Relationship Id="rId11" Type="http://schemas.openxmlformats.org/officeDocument/2006/relationships/image" Target="../media/image12.png"/><Relationship Id="rId5" Type="http://schemas.openxmlformats.org/officeDocument/2006/relationships/image" Target="../media/image6.png"/><Relationship Id="rId10" Type="http://schemas.openxmlformats.org/officeDocument/2006/relationships/image" Target="../media/image11.png"/><Relationship Id="rId4" Type="http://schemas.openxmlformats.org/officeDocument/2006/relationships/image" Target="../media/image5.png"/><Relationship Id="rId9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7" Type="http://schemas.openxmlformats.org/officeDocument/2006/relationships/image" Target="../media/image17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6.png"/><Relationship Id="rId5" Type="http://schemas.openxmlformats.org/officeDocument/2006/relationships/image" Target="../media/image15.svg"/><Relationship Id="rId4" Type="http://schemas.openxmlformats.org/officeDocument/2006/relationships/image" Target="../media/image1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9.svg"/><Relationship Id="rId4" Type="http://schemas.openxmlformats.org/officeDocument/2006/relationships/image" Target="../media/image18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5.png"/><Relationship Id="rId3" Type="http://schemas.openxmlformats.org/officeDocument/2006/relationships/image" Target="../media/image20.png"/><Relationship Id="rId7" Type="http://schemas.openxmlformats.org/officeDocument/2006/relationships/image" Target="../media/image24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3.jpg"/><Relationship Id="rId5" Type="http://schemas.openxmlformats.org/officeDocument/2006/relationships/image" Target="../media/image22.jpg"/><Relationship Id="rId4" Type="http://schemas.openxmlformats.org/officeDocument/2006/relationships/image" Target="../media/image21.svg"/><Relationship Id="rId9" Type="http://schemas.openxmlformats.org/officeDocument/2006/relationships/image" Target="../media/image26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8.png"/><Relationship Id="rId3" Type="http://schemas.openxmlformats.org/officeDocument/2006/relationships/image" Target="../media/image21.svg"/><Relationship Id="rId7" Type="http://schemas.openxmlformats.org/officeDocument/2006/relationships/image" Target="../media/image27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4.jpg"/><Relationship Id="rId5" Type="http://schemas.openxmlformats.org/officeDocument/2006/relationships/image" Target="../media/image23.jpg"/><Relationship Id="rId10" Type="http://schemas.openxmlformats.org/officeDocument/2006/relationships/image" Target="../media/image30.png"/><Relationship Id="rId4" Type="http://schemas.openxmlformats.org/officeDocument/2006/relationships/image" Target="../media/image22.jpg"/><Relationship Id="rId9" Type="http://schemas.openxmlformats.org/officeDocument/2006/relationships/image" Target="../media/image2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sv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1.png"/><Relationship Id="rId5" Type="http://schemas.openxmlformats.org/officeDocument/2006/relationships/image" Target="../media/image15.svg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3000" b="-1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sellaDiTesto 3">
            <a:extLst>
              <a:ext uri="{FF2B5EF4-FFF2-40B4-BE49-F238E27FC236}">
                <a16:creationId xmlns:a16="http://schemas.microsoft.com/office/drawing/2014/main" id="{10D5AD83-7957-4B2E-85F6-C30A55581113}"/>
              </a:ext>
            </a:extLst>
          </p:cNvPr>
          <p:cNvSpPr txBox="1"/>
          <p:nvPr/>
        </p:nvSpPr>
        <p:spPr>
          <a:xfrm>
            <a:off x="285289" y="209881"/>
            <a:ext cx="7251583" cy="2123658"/>
          </a:xfrm>
          <a:prstGeom prst="rect">
            <a:avLst/>
          </a:prstGeom>
          <a:gradFill flip="none" rotWithShape="1">
            <a:gsLst>
              <a:gs pos="13000">
                <a:srgbClr val="314C69"/>
              </a:gs>
              <a:gs pos="44000">
                <a:srgbClr val="416685"/>
              </a:gs>
              <a:gs pos="84000">
                <a:srgbClr val="4E81A4">
                  <a:alpha val="44000"/>
                </a:srgbClr>
              </a:gs>
              <a:gs pos="66000">
                <a:srgbClr val="4A789A"/>
              </a:gs>
              <a:gs pos="100000">
                <a:srgbClr val="5189AE"/>
              </a:gs>
            </a:gsLst>
            <a:path path="circle">
              <a:fillToRect t="100000" r="100000"/>
            </a:path>
            <a:tileRect l="-100000" b="-100000"/>
          </a:gradFill>
          <a:effectLst>
            <a:softEdge rad="317500"/>
          </a:effectLst>
        </p:spPr>
        <p:txBody>
          <a:bodyPr wrap="square" rtlCol="0">
            <a:spAutoFit/>
          </a:bodyPr>
          <a:lstStyle/>
          <a:p>
            <a:r>
              <a:rPr lang="it-IT" sz="6600" b="1" spc="-150" dirty="0">
                <a:solidFill>
                  <a:schemeClr val="tx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Digital Signal &amp; </a:t>
            </a:r>
          </a:p>
          <a:p>
            <a:r>
              <a:rPr lang="it-IT" sz="6600" b="1" spc="-150" dirty="0">
                <a:solidFill>
                  <a:schemeClr val="tx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Image Management</a:t>
            </a:r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33FE578C-B3F9-488B-9621-96D25AF2E7AF}"/>
              </a:ext>
            </a:extLst>
          </p:cNvPr>
          <p:cNvSpPr txBox="1"/>
          <p:nvPr/>
        </p:nvSpPr>
        <p:spPr>
          <a:xfrm>
            <a:off x="7729798" y="209881"/>
            <a:ext cx="4738537" cy="954107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  <a:softEdge rad="317500"/>
          </a:effectLst>
        </p:spPr>
        <p:txBody>
          <a:bodyPr wrap="square" rtlCol="0">
            <a:spAutoFit/>
          </a:bodyPr>
          <a:lstStyle/>
          <a:p>
            <a:r>
              <a:rPr lang="it-IT" sz="2800" b="1" dirty="0">
                <a:solidFill>
                  <a:schemeClr val="bg1">
                    <a:lumMod val="85000"/>
                    <a:lumOff val="15000"/>
                  </a:schemeClr>
                </a:solidFill>
              </a:rPr>
              <a:t>Peracchi Marco 800578</a:t>
            </a:r>
          </a:p>
          <a:p>
            <a:r>
              <a:rPr lang="it-IT" sz="2800" b="1" dirty="0">
                <a:solidFill>
                  <a:schemeClr val="bg1">
                    <a:lumMod val="85000"/>
                    <a:lumOff val="15000"/>
                  </a:schemeClr>
                </a:solidFill>
              </a:rPr>
              <a:t>Uccheddu Christian 800428</a:t>
            </a:r>
          </a:p>
        </p:txBody>
      </p:sp>
    </p:spTree>
    <p:extLst>
      <p:ext uri="{BB962C8B-B14F-4D97-AF65-F5344CB8AC3E}">
        <p14:creationId xmlns:p14="http://schemas.microsoft.com/office/powerpoint/2010/main" val="21411947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314C69"/>
            </a:gs>
            <a:gs pos="54000">
              <a:srgbClr val="416685"/>
            </a:gs>
            <a:gs pos="81000">
              <a:srgbClr val="4A789A"/>
            </a:gs>
            <a:gs pos="100000">
              <a:srgbClr val="5189AE"/>
            </a:gs>
          </a:gsLst>
          <a:path path="circle">
            <a:fillToRect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" name="Connettore diritto 21">
            <a:extLst>
              <a:ext uri="{FF2B5EF4-FFF2-40B4-BE49-F238E27FC236}">
                <a16:creationId xmlns:a16="http://schemas.microsoft.com/office/drawing/2014/main" id="{829E742A-87A9-428E-9E03-B26537EDE29D}"/>
              </a:ext>
            </a:extLst>
          </p:cNvPr>
          <p:cNvCxnSpPr>
            <a:cxnSpLocks/>
          </p:cNvCxnSpPr>
          <p:nvPr/>
        </p:nvCxnSpPr>
        <p:spPr>
          <a:xfrm>
            <a:off x="378691" y="1381996"/>
            <a:ext cx="11536218" cy="0"/>
          </a:xfrm>
          <a:prstGeom prst="line">
            <a:avLst/>
          </a:prstGeom>
          <a:ln w="25400">
            <a:solidFill>
              <a:srgbClr val="E8892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F63B36B1-98A6-440D-B11D-F18F521D2BA0}"/>
              </a:ext>
            </a:extLst>
          </p:cNvPr>
          <p:cNvSpPr txBox="1"/>
          <p:nvPr/>
        </p:nvSpPr>
        <p:spPr>
          <a:xfrm>
            <a:off x="10471595" y="6242260"/>
            <a:ext cx="1720405" cy="5770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sz="1050" i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2020/2021</a:t>
            </a:r>
          </a:p>
          <a:p>
            <a:pPr algn="r"/>
            <a:r>
              <a:rPr lang="it-IT" sz="1050" i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Digital Signal &amp; </a:t>
            </a:r>
          </a:p>
          <a:p>
            <a:pPr algn="r"/>
            <a:r>
              <a:rPr lang="it-IT" sz="1050" i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Image Management</a:t>
            </a:r>
          </a:p>
        </p:txBody>
      </p: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1A6AE0D8-448F-45D8-9CD8-A5BF8A685145}"/>
              </a:ext>
            </a:extLst>
          </p:cNvPr>
          <p:cNvSpPr txBox="1"/>
          <p:nvPr/>
        </p:nvSpPr>
        <p:spPr>
          <a:xfrm>
            <a:off x="15879" y="6468482"/>
            <a:ext cx="4542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dirty="0">
                <a:solidFill>
                  <a:srgbClr val="E8892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4</a:t>
            </a: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F7981674-24E6-4F9C-B68A-D8627170CFA1}"/>
              </a:ext>
            </a:extLst>
          </p:cNvPr>
          <p:cNvSpPr txBox="1"/>
          <p:nvPr/>
        </p:nvSpPr>
        <p:spPr>
          <a:xfrm>
            <a:off x="949805" y="-14810"/>
            <a:ext cx="293483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2800" b="1" i="1" dirty="0">
                <a:solidFill>
                  <a:srgbClr val="E8892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DEMO</a:t>
            </a:r>
          </a:p>
        </p:txBody>
      </p:sp>
      <p:pic>
        <p:nvPicPr>
          <p:cNvPr id="13" name="Elemento grafico 12" descr="Manichino di prova con riempimento a tinta unita">
            <a:extLst>
              <a:ext uri="{FF2B5EF4-FFF2-40B4-BE49-F238E27FC236}">
                <a16:creationId xmlns:a16="http://schemas.microsoft.com/office/drawing/2014/main" id="{E73FECD1-F214-4B42-A096-6761E1DD724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726902" y="0"/>
            <a:ext cx="608589" cy="608589"/>
          </a:xfrm>
          <a:prstGeom prst="rect">
            <a:avLst/>
          </a:prstGeom>
        </p:spPr>
      </p:pic>
      <p:pic>
        <p:nvPicPr>
          <p:cNvPr id="9" name="Elemento grafico 8" descr="Immagine con riempimento a tinta unita">
            <a:extLst>
              <a:ext uri="{FF2B5EF4-FFF2-40B4-BE49-F238E27FC236}">
                <a16:creationId xmlns:a16="http://schemas.microsoft.com/office/drawing/2014/main" id="{B2A94872-DE8A-4976-A719-7B9A96FA0D2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277091" y="303663"/>
            <a:ext cx="1058354" cy="10583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646274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314C69"/>
            </a:gs>
            <a:gs pos="54000">
              <a:srgbClr val="416685"/>
            </a:gs>
            <a:gs pos="81000">
              <a:srgbClr val="4A789A"/>
            </a:gs>
            <a:gs pos="100000">
              <a:srgbClr val="5189AE"/>
            </a:gs>
          </a:gsLst>
          <a:path path="circle">
            <a:fillToRect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sellaDiTesto 1">
            <a:extLst>
              <a:ext uri="{FF2B5EF4-FFF2-40B4-BE49-F238E27FC236}">
                <a16:creationId xmlns:a16="http://schemas.microsoft.com/office/drawing/2014/main" id="{C568E1B7-79E6-425E-B29C-41CBD7F13849}"/>
              </a:ext>
            </a:extLst>
          </p:cNvPr>
          <p:cNvSpPr txBox="1"/>
          <p:nvPr/>
        </p:nvSpPr>
        <p:spPr>
          <a:xfrm>
            <a:off x="1437045" y="417342"/>
            <a:ext cx="518850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4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Image retrieval</a:t>
            </a:r>
          </a:p>
        </p:txBody>
      </p:sp>
      <p:cxnSp>
        <p:nvCxnSpPr>
          <p:cNvPr id="22" name="Connettore diritto 21">
            <a:extLst>
              <a:ext uri="{FF2B5EF4-FFF2-40B4-BE49-F238E27FC236}">
                <a16:creationId xmlns:a16="http://schemas.microsoft.com/office/drawing/2014/main" id="{829E742A-87A9-428E-9E03-B26537EDE29D}"/>
              </a:ext>
            </a:extLst>
          </p:cNvPr>
          <p:cNvCxnSpPr>
            <a:cxnSpLocks/>
          </p:cNvCxnSpPr>
          <p:nvPr/>
        </p:nvCxnSpPr>
        <p:spPr>
          <a:xfrm>
            <a:off x="378691" y="1381996"/>
            <a:ext cx="11536218" cy="0"/>
          </a:xfrm>
          <a:prstGeom prst="line">
            <a:avLst/>
          </a:prstGeom>
          <a:ln w="25400">
            <a:solidFill>
              <a:srgbClr val="E8892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Elemento grafico 3" descr="Immagini con riempimento a tinta unita">
            <a:extLst>
              <a:ext uri="{FF2B5EF4-FFF2-40B4-BE49-F238E27FC236}">
                <a16:creationId xmlns:a16="http://schemas.microsoft.com/office/drawing/2014/main" id="{519D6169-5475-4D78-BACC-A01929536EC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78691" y="342534"/>
            <a:ext cx="980612" cy="980612"/>
          </a:xfrm>
          <a:prstGeom prst="rect">
            <a:avLst/>
          </a:prstGeom>
        </p:spPr>
      </p:pic>
      <p:pic>
        <p:nvPicPr>
          <p:cNvPr id="5" name="Immagine 4">
            <a:extLst>
              <a:ext uri="{FF2B5EF4-FFF2-40B4-BE49-F238E27FC236}">
                <a16:creationId xmlns:a16="http://schemas.microsoft.com/office/drawing/2014/main" id="{469FAE0E-90FD-426D-A1DB-8FB51A8B954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26957" y="2112664"/>
            <a:ext cx="4163398" cy="4323893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  <a:softEdge rad="25400"/>
          </a:effectLst>
        </p:spPr>
      </p:pic>
      <p:sp>
        <p:nvSpPr>
          <p:cNvPr id="6" name="CasellaDiTesto 5">
            <a:extLst>
              <a:ext uri="{FF2B5EF4-FFF2-40B4-BE49-F238E27FC236}">
                <a16:creationId xmlns:a16="http://schemas.microsoft.com/office/drawing/2014/main" id="{0B1B7E03-AD1F-4849-B9B4-CB11DA558039}"/>
              </a:ext>
            </a:extLst>
          </p:cNvPr>
          <p:cNvSpPr txBox="1"/>
          <p:nvPr/>
        </p:nvSpPr>
        <p:spPr>
          <a:xfrm>
            <a:off x="6427972" y="1483408"/>
            <a:ext cx="601587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b="1" dirty="0"/>
              <a:t>Tentativi con tre diverse tipologie di veicoli</a:t>
            </a:r>
          </a:p>
        </p:txBody>
      </p:sp>
      <p:cxnSp>
        <p:nvCxnSpPr>
          <p:cNvPr id="12" name="Connettore 2 11">
            <a:extLst>
              <a:ext uri="{FF2B5EF4-FFF2-40B4-BE49-F238E27FC236}">
                <a16:creationId xmlns:a16="http://schemas.microsoft.com/office/drawing/2014/main" id="{AA0824BD-843C-46CB-99BB-160D7119D052}"/>
              </a:ext>
            </a:extLst>
          </p:cNvPr>
          <p:cNvCxnSpPr>
            <a:cxnSpLocks/>
          </p:cNvCxnSpPr>
          <p:nvPr/>
        </p:nvCxnSpPr>
        <p:spPr>
          <a:xfrm>
            <a:off x="5866237" y="2931756"/>
            <a:ext cx="1064519" cy="0"/>
          </a:xfrm>
          <a:prstGeom prst="straightConnector1">
            <a:avLst/>
          </a:prstGeom>
          <a:ln w="47625">
            <a:solidFill>
              <a:srgbClr val="E88920"/>
            </a:solidFill>
            <a:headEnd type="none"/>
            <a:tailEnd type="triangle" w="lg" len="med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7" name="Connettore 2 16">
            <a:extLst>
              <a:ext uri="{FF2B5EF4-FFF2-40B4-BE49-F238E27FC236}">
                <a16:creationId xmlns:a16="http://schemas.microsoft.com/office/drawing/2014/main" id="{9AB11229-CAC5-4E54-A228-0AF83733C6DD}"/>
              </a:ext>
            </a:extLst>
          </p:cNvPr>
          <p:cNvCxnSpPr>
            <a:cxnSpLocks/>
          </p:cNvCxnSpPr>
          <p:nvPr/>
        </p:nvCxnSpPr>
        <p:spPr>
          <a:xfrm>
            <a:off x="5909221" y="5765799"/>
            <a:ext cx="1064519" cy="0"/>
          </a:xfrm>
          <a:prstGeom prst="straightConnector1">
            <a:avLst/>
          </a:prstGeom>
          <a:ln w="47625">
            <a:solidFill>
              <a:srgbClr val="E88920"/>
            </a:solidFill>
            <a:headEnd type="none"/>
            <a:tailEnd type="triangle" w="lg" len="med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8" name="Connettore 2 17">
            <a:extLst>
              <a:ext uri="{FF2B5EF4-FFF2-40B4-BE49-F238E27FC236}">
                <a16:creationId xmlns:a16="http://schemas.microsoft.com/office/drawing/2014/main" id="{B09081B2-7FC1-469C-A4FC-975129210862}"/>
              </a:ext>
            </a:extLst>
          </p:cNvPr>
          <p:cNvCxnSpPr>
            <a:cxnSpLocks/>
          </p:cNvCxnSpPr>
          <p:nvPr/>
        </p:nvCxnSpPr>
        <p:spPr>
          <a:xfrm>
            <a:off x="5870409" y="4287187"/>
            <a:ext cx="1064519" cy="0"/>
          </a:xfrm>
          <a:prstGeom prst="straightConnector1">
            <a:avLst/>
          </a:prstGeom>
          <a:ln w="47625">
            <a:solidFill>
              <a:srgbClr val="E88920"/>
            </a:solidFill>
            <a:headEnd type="none"/>
            <a:tailEnd type="triangle" w="lg" len="med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19" name="CasellaDiTesto 18">
            <a:extLst>
              <a:ext uri="{FF2B5EF4-FFF2-40B4-BE49-F238E27FC236}">
                <a16:creationId xmlns:a16="http://schemas.microsoft.com/office/drawing/2014/main" id="{97046FE9-1699-48E2-A63A-42CFCCA1F546}"/>
              </a:ext>
            </a:extLst>
          </p:cNvPr>
          <p:cNvSpPr txBox="1"/>
          <p:nvPr/>
        </p:nvSpPr>
        <p:spPr>
          <a:xfrm>
            <a:off x="4516654" y="2700923"/>
            <a:ext cx="130659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POLIZIA</a:t>
            </a:r>
          </a:p>
        </p:txBody>
      </p:sp>
      <p:sp>
        <p:nvSpPr>
          <p:cNvPr id="20" name="CasellaDiTesto 19">
            <a:extLst>
              <a:ext uri="{FF2B5EF4-FFF2-40B4-BE49-F238E27FC236}">
                <a16:creationId xmlns:a16="http://schemas.microsoft.com/office/drawing/2014/main" id="{4EACCA04-C605-467D-803F-7DA782A9D030}"/>
              </a:ext>
            </a:extLst>
          </p:cNvPr>
          <p:cNvSpPr txBox="1"/>
          <p:nvPr/>
        </p:nvSpPr>
        <p:spPr>
          <a:xfrm>
            <a:off x="3343564" y="4030707"/>
            <a:ext cx="256855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VIGILI DEL FUOCO</a:t>
            </a:r>
          </a:p>
        </p:txBody>
      </p:sp>
      <p:sp>
        <p:nvSpPr>
          <p:cNvPr id="21" name="CasellaDiTesto 20">
            <a:extLst>
              <a:ext uri="{FF2B5EF4-FFF2-40B4-BE49-F238E27FC236}">
                <a16:creationId xmlns:a16="http://schemas.microsoft.com/office/drawing/2014/main" id="{07B32AF0-1B80-482C-BB56-900CCDD518C9}"/>
              </a:ext>
            </a:extLst>
          </p:cNvPr>
          <p:cNvSpPr txBox="1"/>
          <p:nvPr/>
        </p:nvSpPr>
        <p:spPr>
          <a:xfrm>
            <a:off x="3972783" y="5519874"/>
            <a:ext cx="189345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AMBULANZA</a:t>
            </a:r>
          </a:p>
        </p:txBody>
      </p:sp>
      <p:sp>
        <p:nvSpPr>
          <p:cNvPr id="16" name="CasellaDiTesto 15">
            <a:extLst>
              <a:ext uri="{FF2B5EF4-FFF2-40B4-BE49-F238E27FC236}">
                <a16:creationId xmlns:a16="http://schemas.microsoft.com/office/drawing/2014/main" id="{FD1AE8A4-C4C0-4D80-BA52-B5DEF8A10962}"/>
              </a:ext>
            </a:extLst>
          </p:cNvPr>
          <p:cNvSpPr txBox="1"/>
          <p:nvPr/>
        </p:nvSpPr>
        <p:spPr>
          <a:xfrm>
            <a:off x="637309" y="1757086"/>
            <a:ext cx="2918692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800" b="1" dirty="0"/>
              <a:t>Feature extractor:</a:t>
            </a:r>
          </a:p>
          <a:p>
            <a:pPr marL="342900" indent="-342900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it-IT" sz="2400" b="1" dirty="0">
                <a:solidFill>
                  <a:srgbClr val="E88920"/>
                </a:solidFill>
              </a:rPr>
              <a:t>Xception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sz="2400" b="1" dirty="0"/>
              <a:t>MobileNet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sz="2400" b="1" dirty="0"/>
              <a:t>ResNet</a:t>
            </a:r>
          </a:p>
        </p:txBody>
      </p:sp>
      <p:sp>
        <p:nvSpPr>
          <p:cNvPr id="23" name="CasellaDiTesto 22">
            <a:extLst>
              <a:ext uri="{FF2B5EF4-FFF2-40B4-BE49-F238E27FC236}">
                <a16:creationId xmlns:a16="http://schemas.microsoft.com/office/drawing/2014/main" id="{D5456FBD-1647-4BF8-994F-782E4014C480}"/>
              </a:ext>
            </a:extLst>
          </p:cNvPr>
          <p:cNvSpPr txBox="1"/>
          <p:nvPr/>
        </p:nvSpPr>
        <p:spPr>
          <a:xfrm>
            <a:off x="10471595" y="6242260"/>
            <a:ext cx="1720405" cy="5770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sz="1050" i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2020/2021</a:t>
            </a:r>
          </a:p>
          <a:p>
            <a:pPr algn="r"/>
            <a:r>
              <a:rPr lang="it-IT" sz="1050" i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Digital Signal &amp; </a:t>
            </a:r>
          </a:p>
          <a:p>
            <a:pPr algn="r"/>
            <a:r>
              <a:rPr lang="it-IT" sz="1050" i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Image Management</a:t>
            </a:r>
          </a:p>
        </p:txBody>
      </p:sp>
      <p:sp>
        <p:nvSpPr>
          <p:cNvPr id="24" name="CasellaDiTesto 23">
            <a:extLst>
              <a:ext uri="{FF2B5EF4-FFF2-40B4-BE49-F238E27FC236}">
                <a16:creationId xmlns:a16="http://schemas.microsoft.com/office/drawing/2014/main" id="{76AEB298-ACCC-41F0-B773-243481FF4E97}"/>
              </a:ext>
            </a:extLst>
          </p:cNvPr>
          <p:cNvSpPr txBox="1"/>
          <p:nvPr/>
        </p:nvSpPr>
        <p:spPr>
          <a:xfrm>
            <a:off x="15879" y="6468482"/>
            <a:ext cx="4542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dirty="0">
                <a:solidFill>
                  <a:srgbClr val="E8892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7</a:t>
            </a:r>
          </a:p>
        </p:txBody>
      </p:sp>
      <p:grpSp>
        <p:nvGrpSpPr>
          <p:cNvPr id="25" name="Gruppo 24">
            <a:extLst>
              <a:ext uri="{FF2B5EF4-FFF2-40B4-BE49-F238E27FC236}">
                <a16:creationId xmlns:a16="http://schemas.microsoft.com/office/drawing/2014/main" id="{E8487B48-CE5D-483F-8892-2621F5608ECB}"/>
              </a:ext>
            </a:extLst>
          </p:cNvPr>
          <p:cNvGrpSpPr/>
          <p:nvPr/>
        </p:nvGrpSpPr>
        <p:grpSpPr>
          <a:xfrm>
            <a:off x="10122117" y="189986"/>
            <a:ext cx="1265675" cy="1058353"/>
            <a:chOff x="10502132" y="497774"/>
            <a:chExt cx="992831" cy="860205"/>
          </a:xfrm>
        </p:grpSpPr>
        <p:pic>
          <p:nvPicPr>
            <p:cNvPr id="26" name="Immagine 25" descr="Immagine che contiene testo, esterni, edificio, automobile&#10;&#10;Descrizione generata automaticamente">
              <a:extLst>
                <a:ext uri="{FF2B5EF4-FFF2-40B4-BE49-F238E27FC236}">
                  <a16:creationId xmlns:a16="http://schemas.microsoft.com/office/drawing/2014/main" id="{6631C957-0DC3-454C-8329-55B2D128D60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0771054" y="802480"/>
              <a:ext cx="555499" cy="555499"/>
            </a:xfrm>
            <a:prstGeom prst="rect">
              <a:avLst/>
            </a:prstGeom>
            <a:effectLst>
              <a:softEdge rad="38100"/>
            </a:effectLst>
          </p:spPr>
        </p:pic>
        <p:pic>
          <p:nvPicPr>
            <p:cNvPr id="27" name="Immagine 26" descr="Immagine che contiene testo, automobile, edificio, camion&#10;&#10;Descrizione generata automaticamente">
              <a:extLst>
                <a:ext uri="{FF2B5EF4-FFF2-40B4-BE49-F238E27FC236}">
                  <a16:creationId xmlns:a16="http://schemas.microsoft.com/office/drawing/2014/main" id="{EEDAA1B0-DE84-485E-A6E2-531FE5030F87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 rot="1529278">
              <a:off x="10946394" y="519822"/>
              <a:ext cx="548569" cy="548569"/>
            </a:xfrm>
            <a:prstGeom prst="rect">
              <a:avLst/>
            </a:prstGeom>
            <a:effectLst>
              <a:softEdge rad="38100"/>
            </a:effectLst>
          </p:spPr>
        </p:pic>
        <p:pic>
          <p:nvPicPr>
            <p:cNvPr id="28" name="Immagine 27" descr="Immagine che contiene testo, esterni, strada, camion&#10;&#10;Descrizione generata automaticamente">
              <a:extLst>
                <a:ext uri="{FF2B5EF4-FFF2-40B4-BE49-F238E27FC236}">
                  <a16:creationId xmlns:a16="http://schemas.microsoft.com/office/drawing/2014/main" id="{1329E59C-87BB-49CB-9B71-622F071DCBC9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 rot="20532935">
              <a:off x="10502132" y="497774"/>
              <a:ext cx="537844" cy="537844"/>
            </a:xfrm>
            <a:prstGeom prst="rect">
              <a:avLst/>
            </a:prstGeom>
            <a:effectLst>
              <a:softEdge rad="38100"/>
            </a:effectLst>
          </p:spPr>
        </p:pic>
      </p:grpSp>
    </p:spTree>
    <p:extLst>
      <p:ext uri="{BB962C8B-B14F-4D97-AF65-F5344CB8AC3E}">
        <p14:creationId xmlns:p14="http://schemas.microsoft.com/office/powerpoint/2010/main" val="234197429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314C69"/>
            </a:gs>
            <a:gs pos="54000">
              <a:srgbClr val="416685"/>
            </a:gs>
            <a:gs pos="81000">
              <a:srgbClr val="4A789A"/>
            </a:gs>
            <a:gs pos="100000">
              <a:srgbClr val="5189AE"/>
            </a:gs>
          </a:gsLst>
          <a:path path="circle">
            <a:fillToRect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asellaDiTesto 2">
            <a:extLst>
              <a:ext uri="{FF2B5EF4-FFF2-40B4-BE49-F238E27FC236}">
                <a16:creationId xmlns:a16="http://schemas.microsoft.com/office/drawing/2014/main" id="{F144DC02-3055-44FF-A055-498AC97AEE41}"/>
              </a:ext>
            </a:extLst>
          </p:cNvPr>
          <p:cNvSpPr txBox="1"/>
          <p:nvPr/>
        </p:nvSpPr>
        <p:spPr>
          <a:xfrm>
            <a:off x="654139" y="1209740"/>
            <a:ext cx="3041780" cy="1323439"/>
          </a:xfrm>
          <a:prstGeom prst="rect">
            <a:avLst/>
          </a:prstGeom>
          <a:noFill/>
          <a:ln w="38100">
            <a:solidFill>
              <a:srgbClr val="E8892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it-IT" sz="4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Audio Classification</a:t>
            </a:r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0383B427-DCA5-4A5C-AF9C-7D620961D128}"/>
              </a:ext>
            </a:extLst>
          </p:cNvPr>
          <p:cNvSpPr txBox="1"/>
          <p:nvPr/>
        </p:nvSpPr>
        <p:spPr>
          <a:xfrm>
            <a:off x="654136" y="2966981"/>
            <a:ext cx="3041780" cy="1323439"/>
          </a:xfrm>
          <a:prstGeom prst="rect">
            <a:avLst/>
          </a:prstGeom>
          <a:noFill/>
          <a:ln w="38100">
            <a:solidFill>
              <a:srgbClr val="E8892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it-IT" sz="4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Image Classification</a:t>
            </a:r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8BE6519F-C34F-4F78-8675-13EA0B2046D3}"/>
              </a:ext>
            </a:extLst>
          </p:cNvPr>
          <p:cNvSpPr txBox="1"/>
          <p:nvPr/>
        </p:nvSpPr>
        <p:spPr>
          <a:xfrm>
            <a:off x="654139" y="4724222"/>
            <a:ext cx="3041780" cy="1323439"/>
          </a:xfrm>
          <a:prstGeom prst="rect">
            <a:avLst/>
          </a:prstGeom>
          <a:noFill/>
          <a:ln w="38100">
            <a:solidFill>
              <a:srgbClr val="E8892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it-IT" sz="4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Image Retrieval</a:t>
            </a:r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8E89B3BD-8D8F-4ED2-AE6D-EEF8EECF8700}"/>
              </a:ext>
            </a:extLst>
          </p:cNvPr>
          <p:cNvSpPr txBox="1"/>
          <p:nvPr/>
        </p:nvSpPr>
        <p:spPr>
          <a:xfrm>
            <a:off x="8996218" y="102679"/>
            <a:ext cx="3195782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6000" b="1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LIMITI</a:t>
            </a:r>
          </a:p>
        </p:txBody>
      </p:sp>
      <p:cxnSp>
        <p:nvCxnSpPr>
          <p:cNvPr id="8" name="Connettore 2 7">
            <a:extLst>
              <a:ext uri="{FF2B5EF4-FFF2-40B4-BE49-F238E27FC236}">
                <a16:creationId xmlns:a16="http://schemas.microsoft.com/office/drawing/2014/main" id="{1BB005A0-A8CD-4716-8657-F38CC8824584}"/>
              </a:ext>
            </a:extLst>
          </p:cNvPr>
          <p:cNvCxnSpPr>
            <a:cxnSpLocks/>
            <a:stCxn id="3" idx="3"/>
          </p:cNvCxnSpPr>
          <p:nvPr/>
        </p:nvCxnSpPr>
        <p:spPr>
          <a:xfrm>
            <a:off x="3695919" y="1871460"/>
            <a:ext cx="1328663" cy="0"/>
          </a:xfrm>
          <a:prstGeom prst="straightConnector1">
            <a:avLst/>
          </a:prstGeom>
          <a:ln w="28575">
            <a:solidFill>
              <a:srgbClr val="E88920"/>
            </a:solidFill>
            <a:headEnd type="none"/>
            <a:tailEnd type="triangle" w="lg" len="med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7CF0891F-7152-43C3-B493-84374E44E8E8}"/>
              </a:ext>
            </a:extLst>
          </p:cNvPr>
          <p:cNvSpPr txBox="1"/>
          <p:nvPr/>
        </p:nvSpPr>
        <p:spPr>
          <a:xfrm>
            <a:off x="5249681" y="1473199"/>
            <a:ext cx="471135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it-IT" sz="2400" b="1" dirty="0"/>
              <a:t>Condizioni ambientali </a:t>
            </a:r>
            <a:r>
              <a:rPr lang="it-IT" sz="2400" b="1" dirty="0">
                <a:solidFill>
                  <a:srgbClr val="E88920"/>
                </a:solidFill>
              </a:rPr>
              <a:t>favorevoli</a:t>
            </a:r>
          </a:p>
          <a:p>
            <a:pPr marL="457200" indent="-457200">
              <a:buClr>
                <a:schemeClr val="tx1"/>
              </a:buClr>
              <a:buFont typeface="+mj-lt"/>
              <a:buAutoNum type="arabicPeriod"/>
            </a:pPr>
            <a:r>
              <a:rPr lang="it-IT" sz="2400" b="1" dirty="0">
                <a:solidFill>
                  <a:srgbClr val="E88920"/>
                </a:solidFill>
              </a:rPr>
              <a:t>Stesse</a:t>
            </a:r>
            <a:r>
              <a:rPr lang="it-IT" sz="2400" b="1" dirty="0"/>
              <a:t> persone</a:t>
            </a:r>
          </a:p>
          <a:p>
            <a:pPr marL="457200" indent="-457200">
              <a:buFont typeface="+mj-lt"/>
              <a:buAutoNum type="arabicPeriod"/>
            </a:pPr>
            <a:endParaRPr lang="it-IT" sz="2400" b="1" dirty="0"/>
          </a:p>
        </p:txBody>
      </p:sp>
      <p:sp>
        <p:nvSpPr>
          <p:cNvPr id="20" name="CasellaDiTesto 19">
            <a:extLst>
              <a:ext uri="{FF2B5EF4-FFF2-40B4-BE49-F238E27FC236}">
                <a16:creationId xmlns:a16="http://schemas.microsoft.com/office/drawing/2014/main" id="{29037C6A-CB4F-485A-A056-7E51F0F363B6}"/>
              </a:ext>
            </a:extLst>
          </p:cNvPr>
          <p:cNvSpPr txBox="1"/>
          <p:nvPr/>
        </p:nvSpPr>
        <p:spPr>
          <a:xfrm>
            <a:off x="5249681" y="3221653"/>
            <a:ext cx="5650775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it-IT" sz="2400" b="1" dirty="0"/>
              <a:t>Veicoli con </a:t>
            </a:r>
            <a:r>
              <a:rPr lang="it-IT" sz="2400" b="1" dirty="0">
                <a:solidFill>
                  <a:srgbClr val="E88920"/>
                </a:solidFill>
              </a:rPr>
              <a:t>scritte</a:t>
            </a:r>
            <a:r>
              <a:rPr lang="it-IT" sz="2400" b="1" dirty="0"/>
              <a:t> evidenti e </a:t>
            </a:r>
            <a:r>
              <a:rPr lang="it-IT" sz="2400" b="1" dirty="0">
                <a:solidFill>
                  <a:srgbClr val="E88920"/>
                </a:solidFill>
              </a:rPr>
              <a:t>pubblicità</a:t>
            </a:r>
          </a:p>
          <a:p>
            <a:pPr marL="457200" indent="-457200">
              <a:buFont typeface="+mj-lt"/>
              <a:buAutoNum type="arabicPeriod"/>
            </a:pPr>
            <a:r>
              <a:rPr lang="it-IT" sz="2400" b="1" dirty="0"/>
              <a:t>Condizioni </a:t>
            </a:r>
            <a:r>
              <a:rPr lang="it-IT" sz="2400" b="1" dirty="0">
                <a:solidFill>
                  <a:srgbClr val="E88920"/>
                </a:solidFill>
              </a:rPr>
              <a:t>ideali </a:t>
            </a:r>
            <a:r>
              <a:rPr lang="it-IT" sz="2400" b="1" dirty="0"/>
              <a:t>della foto</a:t>
            </a:r>
          </a:p>
          <a:p>
            <a:pPr marL="457200" indent="-457200">
              <a:buFont typeface="+mj-lt"/>
              <a:buAutoNum type="arabicPeriod"/>
            </a:pPr>
            <a:endParaRPr lang="it-IT" sz="2400" b="1" dirty="0"/>
          </a:p>
          <a:p>
            <a:pPr marL="457200" indent="-457200">
              <a:buFont typeface="+mj-lt"/>
              <a:buAutoNum type="arabicPeriod"/>
            </a:pPr>
            <a:endParaRPr lang="it-IT" sz="2400" b="1" dirty="0">
              <a:solidFill>
                <a:srgbClr val="E88920"/>
              </a:solidFill>
            </a:endParaRPr>
          </a:p>
        </p:txBody>
      </p:sp>
      <p:sp>
        <p:nvSpPr>
          <p:cNvPr id="21" name="CasellaDiTesto 20">
            <a:extLst>
              <a:ext uri="{FF2B5EF4-FFF2-40B4-BE49-F238E27FC236}">
                <a16:creationId xmlns:a16="http://schemas.microsoft.com/office/drawing/2014/main" id="{A703B345-F07B-4432-83ED-67163285019A}"/>
              </a:ext>
            </a:extLst>
          </p:cNvPr>
          <p:cNvSpPr txBox="1"/>
          <p:nvPr/>
        </p:nvSpPr>
        <p:spPr>
          <a:xfrm>
            <a:off x="5249681" y="5108605"/>
            <a:ext cx="580733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it-IT" sz="2400" b="1" dirty="0"/>
              <a:t>Impossibile definire label più </a:t>
            </a:r>
            <a:r>
              <a:rPr lang="it-IT" sz="2400" b="1" dirty="0">
                <a:solidFill>
                  <a:srgbClr val="E88920"/>
                </a:solidFill>
              </a:rPr>
              <a:t>specifiche</a:t>
            </a:r>
          </a:p>
        </p:txBody>
      </p:sp>
      <p:cxnSp>
        <p:nvCxnSpPr>
          <p:cNvPr id="14" name="Connettore 2 13">
            <a:extLst>
              <a:ext uri="{FF2B5EF4-FFF2-40B4-BE49-F238E27FC236}">
                <a16:creationId xmlns:a16="http://schemas.microsoft.com/office/drawing/2014/main" id="{2509D6C8-82D7-470C-B26E-3E899B1A980A}"/>
              </a:ext>
            </a:extLst>
          </p:cNvPr>
          <p:cNvCxnSpPr>
            <a:cxnSpLocks/>
          </p:cNvCxnSpPr>
          <p:nvPr/>
        </p:nvCxnSpPr>
        <p:spPr>
          <a:xfrm>
            <a:off x="3695916" y="3621751"/>
            <a:ext cx="1328663" cy="0"/>
          </a:xfrm>
          <a:prstGeom prst="straightConnector1">
            <a:avLst/>
          </a:prstGeom>
          <a:ln w="28575">
            <a:solidFill>
              <a:srgbClr val="E88920"/>
            </a:solidFill>
            <a:headEnd type="none"/>
            <a:tailEnd type="triangle" w="lg" len="med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5" name="Connettore 2 14">
            <a:extLst>
              <a:ext uri="{FF2B5EF4-FFF2-40B4-BE49-F238E27FC236}">
                <a16:creationId xmlns:a16="http://schemas.microsoft.com/office/drawing/2014/main" id="{A0D81DAC-9238-4A25-9103-FC5D66399C99}"/>
              </a:ext>
            </a:extLst>
          </p:cNvPr>
          <p:cNvCxnSpPr>
            <a:cxnSpLocks/>
          </p:cNvCxnSpPr>
          <p:nvPr/>
        </p:nvCxnSpPr>
        <p:spPr>
          <a:xfrm>
            <a:off x="3695916" y="5435405"/>
            <a:ext cx="1328663" cy="0"/>
          </a:xfrm>
          <a:prstGeom prst="straightConnector1">
            <a:avLst/>
          </a:prstGeom>
          <a:ln w="28575">
            <a:solidFill>
              <a:srgbClr val="E88920"/>
            </a:solidFill>
            <a:headEnd type="none"/>
            <a:tailEnd type="triangle" w="lg" len="med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17" name="CasellaDiTesto 16">
            <a:extLst>
              <a:ext uri="{FF2B5EF4-FFF2-40B4-BE49-F238E27FC236}">
                <a16:creationId xmlns:a16="http://schemas.microsoft.com/office/drawing/2014/main" id="{7AD43A40-37AD-4435-A745-57A1A877FCF8}"/>
              </a:ext>
            </a:extLst>
          </p:cNvPr>
          <p:cNvSpPr txBox="1"/>
          <p:nvPr/>
        </p:nvSpPr>
        <p:spPr>
          <a:xfrm>
            <a:off x="10471595" y="6242260"/>
            <a:ext cx="1720405" cy="5770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sz="1050" i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2020/2021</a:t>
            </a:r>
          </a:p>
          <a:p>
            <a:pPr algn="r"/>
            <a:r>
              <a:rPr lang="it-IT" sz="1050" i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Digital Signal &amp; </a:t>
            </a:r>
          </a:p>
          <a:p>
            <a:pPr algn="r"/>
            <a:r>
              <a:rPr lang="it-IT" sz="1050" i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Image Management</a:t>
            </a:r>
          </a:p>
        </p:txBody>
      </p:sp>
      <p:sp>
        <p:nvSpPr>
          <p:cNvPr id="18" name="CasellaDiTesto 17">
            <a:extLst>
              <a:ext uri="{FF2B5EF4-FFF2-40B4-BE49-F238E27FC236}">
                <a16:creationId xmlns:a16="http://schemas.microsoft.com/office/drawing/2014/main" id="{89527F10-9E9E-4945-83EE-3048F9FBE9F1}"/>
              </a:ext>
            </a:extLst>
          </p:cNvPr>
          <p:cNvSpPr txBox="1"/>
          <p:nvPr/>
        </p:nvSpPr>
        <p:spPr>
          <a:xfrm>
            <a:off x="15879" y="6468482"/>
            <a:ext cx="4542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dirty="0">
                <a:solidFill>
                  <a:srgbClr val="E8892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9</a:t>
            </a:r>
          </a:p>
        </p:txBody>
      </p:sp>
      <p:pic>
        <p:nvPicPr>
          <p:cNvPr id="16" name="Elemento grafico 15" descr="Avviso contorno">
            <a:extLst>
              <a:ext uri="{FF2B5EF4-FFF2-40B4-BE49-F238E27FC236}">
                <a16:creationId xmlns:a16="http://schemas.microsoft.com/office/drawing/2014/main" id="{D8EE96F0-FFB6-4974-AA87-08BBD028B62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717826" y="203942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521199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314C69"/>
            </a:gs>
            <a:gs pos="54000">
              <a:srgbClr val="416685"/>
            </a:gs>
            <a:gs pos="81000">
              <a:srgbClr val="4A789A"/>
            </a:gs>
            <a:gs pos="100000">
              <a:srgbClr val="5189AE"/>
            </a:gs>
          </a:gsLst>
          <a:path path="circle">
            <a:fillToRect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asellaDiTesto 5">
            <a:extLst>
              <a:ext uri="{FF2B5EF4-FFF2-40B4-BE49-F238E27FC236}">
                <a16:creationId xmlns:a16="http://schemas.microsoft.com/office/drawing/2014/main" id="{8E89B3BD-8D8F-4ED2-AE6D-EEF8EECF8700}"/>
              </a:ext>
            </a:extLst>
          </p:cNvPr>
          <p:cNvSpPr txBox="1"/>
          <p:nvPr/>
        </p:nvSpPr>
        <p:spPr>
          <a:xfrm>
            <a:off x="3694924" y="236516"/>
            <a:ext cx="481214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6000" b="1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CONCLUSIONI</a:t>
            </a:r>
          </a:p>
        </p:txBody>
      </p:sp>
      <p:sp>
        <p:nvSpPr>
          <p:cNvPr id="16" name="CasellaDiTesto 15">
            <a:extLst>
              <a:ext uri="{FF2B5EF4-FFF2-40B4-BE49-F238E27FC236}">
                <a16:creationId xmlns:a16="http://schemas.microsoft.com/office/drawing/2014/main" id="{DC9E1F3F-A0F8-4583-B06A-8B3F59981A5E}"/>
              </a:ext>
            </a:extLst>
          </p:cNvPr>
          <p:cNvSpPr txBox="1"/>
          <p:nvPr/>
        </p:nvSpPr>
        <p:spPr>
          <a:xfrm>
            <a:off x="556511" y="1436543"/>
            <a:ext cx="518850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4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Audio classification</a:t>
            </a:r>
          </a:p>
        </p:txBody>
      </p:sp>
      <p:grpSp>
        <p:nvGrpSpPr>
          <p:cNvPr id="19" name="Gruppo 18">
            <a:extLst>
              <a:ext uri="{FF2B5EF4-FFF2-40B4-BE49-F238E27FC236}">
                <a16:creationId xmlns:a16="http://schemas.microsoft.com/office/drawing/2014/main" id="{B14A86B0-7B91-4CAF-93F0-81315F922A69}"/>
              </a:ext>
            </a:extLst>
          </p:cNvPr>
          <p:cNvGrpSpPr/>
          <p:nvPr/>
        </p:nvGrpSpPr>
        <p:grpSpPr>
          <a:xfrm>
            <a:off x="1062192" y="3234310"/>
            <a:ext cx="4027054" cy="1795834"/>
            <a:chOff x="858982" y="2794627"/>
            <a:chExt cx="4027054" cy="1795834"/>
          </a:xfrm>
        </p:grpSpPr>
        <p:sp>
          <p:nvSpPr>
            <p:cNvPr id="7" name="Rettangolo 6">
              <a:extLst>
                <a:ext uri="{FF2B5EF4-FFF2-40B4-BE49-F238E27FC236}">
                  <a16:creationId xmlns:a16="http://schemas.microsoft.com/office/drawing/2014/main" id="{DBA12AF2-ABF8-457E-8582-004CF74C29EE}"/>
                </a:ext>
              </a:extLst>
            </p:cNvPr>
            <p:cNvSpPr/>
            <p:nvPr/>
          </p:nvSpPr>
          <p:spPr>
            <a:xfrm>
              <a:off x="858982" y="2794627"/>
              <a:ext cx="4027054" cy="1795834"/>
            </a:xfrm>
            <a:prstGeom prst="rect">
              <a:avLst/>
            </a:prstGeom>
            <a:noFill/>
            <a:ln w="15875">
              <a:solidFill>
                <a:srgbClr val="E8892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17" name="CasellaDiTesto 16">
              <a:extLst>
                <a:ext uri="{FF2B5EF4-FFF2-40B4-BE49-F238E27FC236}">
                  <a16:creationId xmlns:a16="http://schemas.microsoft.com/office/drawing/2014/main" id="{A48F2BBD-6799-4F64-8792-F367B3578EA0}"/>
                </a:ext>
              </a:extLst>
            </p:cNvPr>
            <p:cNvSpPr txBox="1"/>
            <p:nvPr/>
          </p:nvSpPr>
          <p:spPr>
            <a:xfrm>
              <a:off x="1556341" y="2911037"/>
              <a:ext cx="2835544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it-IT" sz="2800" b="1" dirty="0"/>
                <a:t>Modello migliore:</a:t>
              </a:r>
            </a:p>
          </p:txBody>
        </p:sp>
        <p:sp>
          <p:nvSpPr>
            <p:cNvPr id="2" name="CasellaDiTesto 1">
              <a:extLst>
                <a:ext uri="{FF2B5EF4-FFF2-40B4-BE49-F238E27FC236}">
                  <a16:creationId xmlns:a16="http://schemas.microsoft.com/office/drawing/2014/main" id="{AAB989C7-0364-4611-8AF8-E54304F8608B}"/>
                </a:ext>
              </a:extLst>
            </p:cNvPr>
            <p:cNvSpPr txBox="1"/>
            <p:nvPr/>
          </p:nvSpPr>
          <p:spPr>
            <a:xfrm>
              <a:off x="1062192" y="3550667"/>
              <a:ext cx="3713008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it-IT" sz="3600" b="1" dirty="0">
                  <a:solidFill>
                    <a:srgbClr val="E88920"/>
                  </a:solidFill>
                </a:rPr>
                <a:t>MobileNet tagliata</a:t>
              </a:r>
            </a:p>
          </p:txBody>
        </p:sp>
      </p:grpSp>
      <p:sp>
        <p:nvSpPr>
          <p:cNvPr id="18" name="CasellaDiTesto 17">
            <a:extLst>
              <a:ext uri="{FF2B5EF4-FFF2-40B4-BE49-F238E27FC236}">
                <a16:creationId xmlns:a16="http://schemas.microsoft.com/office/drawing/2014/main" id="{6A93BA01-4FA6-42A5-A4FE-EB28D8FCB0C6}"/>
              </a:ext>
            </a:extLst>
          </p:cNvPr>
          <p:cNvSpPr txBox="1"/>
          <p:nvPr/>
        </p:nvSpPr>
        <p:spPr>
          <a:xfrm>
            <a:off x="7481435" y="2904444"/>
            <a:ext cx="3445163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it-IT" sz="2400" b="1" dirty="0"/>
              <a:t>CNN</a:t>
            </a:r>
            <a:r>
              <a:rPr lang="it-IT" sz="2400" b="1" dirty="0">
                <a:solidFill>
                  <a:srgbClr val="E88920"/>
                </a:solidFill>
              </a:rPr>
              <a:t> Spettrogrammi</a:t>
            </a:r>
            <a:endParaRPr lang="it-IT" sz="2400" b="1" dirty="0"/>
          </a:p>
          <a:p>
            <a:pPr marL="342900" indent="-342900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it-IT" sz="2400" b="1" dirty="0"/>
              <a:t>Support Vector Machine inadeguate</a:t>
            </a:r>
          </a:p>
          <a:p>
            <a:pPr marL="342900" indent="-342900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it-IT" sz="2400" b="1" dirty="0"/>
              <a:t>Scelta della </a:t>
            </a:r>
            <a:r>
              <a:rPr lang="it-IT" sz="2400" b="1" dirty="0">
                <a:solidFill>
                  <a:srgbClr val="E88920"/>
                </a:solidFill>
              </a:rPr>
              <a:t>MobileNet</a:t>
            </a:r>
          </a:p>
          <a:p>
            <a:pPr marL="342900" indent="-342900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it-IT" sz="2400" b="1" dirty="0"/>
              <a:t>Accuracy sul validation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it-IT" sz="2400" b="1" dirty="0"/>
          </a:p>
        </p:txBody>
      </p:sp>
      <p:pic>
        <p:nvPicPr>
          <p:cNvPr id="23" name="Elemento grafico 22" descr="Pollice abbassato con riempimento a tinta unita">
            <a:extLst>
              <a:ext uri="{FF2B5EF4-FFF2-40B4-BE49-F238E27FC236}">
                <a16:creationId xmlns:a16="http://schemas.microsoft.com/office/drawing/2014/main" id="{60CA1485-7EFE-418D-9C4E-8E750847EDE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623105" y="3372697"/>
            <a:ext cx="587756" cy="587756"/>
          </a:xfrm>
          <a:prstGeom prst="rect">
            <a:avLst/>
          </a:prstGeom>
        </p:spPr>
      </p:pic>
      <p:pic>
        <p:nvPicPr>
          <p:cNvPr id="25" name="Elemento grafico 24" descr="Segna Pollice su con riempimento a tinta unita">
            <a:extLst>
              <a:ext uri="{FF2B5EF4-FFF2-40B4-BE49-F238E27FC236}">
                <a16:creationId xmlns:a16="http://schemas.microsoft.com/office/drawing/2014/main" id="{20CF53F3-D1C8-4187-8964-B84F7835FE4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846683" y="2719912"/>
            <a:ext cx="587755" cy="587755"/>
          </a:xfrm>
          <a:prstGeom prst="rect">
            <a:avLst/>
          </a:prstGeom>
        </p:spPr>
      </p:pic>
      <p:pic>
        <p:nvPicPr>
          <p:cNvPr id="26" name="Graphic 5" descr="Cuffie">
            <a:extLst>
              <a:ext uri="{FF2B5EF4-FFF2-40B4-BE49-F238E27FC236}">
                <a16:creationId xmlns:a16="http://schemas.microsoft.com/office/drawing/2014/main" id="{49E5D7BA-FF9B-4919-9265-DF69B037657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126985" y="158044"/>
            <a:ext cx="1223952" cy="1223952"/>
          </a:xfrm>
          <a:prstGeom prst="rect">
            <a:avLst/>
          </a:prstGeom>
        </p:spPr>
      </p:pic>
      <p:sp>
        <p:nvSpPr>
          <p:cNvPr id="32" name="CasellaDiTesto 31">
            <a:extLst>
              <a:ext uri="{FF2B5EF4-FFF2-40B4-BE49-F238E27FC236}">
                <a16:creationId xmlns:a16="http://schemas.microsoft.com/office/drawing/2014/main" id="{46C93321-2269-45D2-899D-BE2FB7AACED7}"/>
              </a:ext>
            </a:extLst>
          </p:cNvPr>
          <p:cNvSpPr txBox="1"/>
          <p:nvPr/>
        </p:nvSpPr>
        <p:spPr>
          <a:xfrm>
            <a:off x="10471595" y="6242260"/>
            <a:ext cx="1720405" cy="5770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sz="1050" i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2020/2021</a:t>
            </a:r>
          </a:p>
          <a:p>
            <a:pPr algn="r"/>
            <a:r>
              <a:rPr lang="it-IT" sz="1050" i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Digital Signal &amp; </a:t>
            </a:r>
          </a:p>
          <a:p>
            <a:pPr algn="r"/>
            <a:r>
              <a:rPr lang="it-IT" sz="1050" i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Image Management</a:t>
            </a:r>
          </a:p>
        </p:txBody>
      </p:sp>
      <p:sp>
        <p:nvSpPr>
          <p:cNvPr id="33" name="CasellaDiTesto 32">
            <a:extLst>
              <a:ext uri="{FF2B5EF4-FFF2-40B4-BE49-F238E27FC236}">
                <a16:creationId xmlns:a16="http://schemas.microsoft.com/office/drawing/2014/main" id="{855F637E-4124-47AD-9FA1-3477CE406CF0}"/>
              </a:ext>
            </a:extLst>
          </p:cNvPr>
          <p:cNvSpPr txBox="1"/>
          <p:nvPr/>
        </p:nvSpPr>
        <p:spPr>
          <a:xfrm>
            <a:off x="15879" y="6468482"/>
            <a:ext cx="4542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dirty="0">
                <a:solidFill>
                  <a:srgbClr val="E8892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10</a:t>
            </a:r>
          </a:p>
        </p:txBody>
      </p:sp>
      <p:pic>
        <p:nvPicPr>
          <p:cNvPr id="36" name="Elemento grafico 35" descr="Appunti selezionati contorno">
            <a:extLst>
              <a:ext uri="{FF2B5EF4-FFF2-40B4-BE49-F238E27FC236}">
                <a16:creationId xmlns:a16="http://schemas.microsoft.com/office/drawing/2014/main" id="{92286068-7A6F-4EE7-9C95-9B82F8DC75D2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10851057" y="174458"/>
            <a:ext cx="1191123" cy="11911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836305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314C69"/>
            </a:gs>
            <a:gs pos="54000">
              <a:srgbClr val="416685"/>
            </a:gs>
            <a:gs pos="81000">
              <a:srgbClr val="4A789A"/>
            </a:gs>
            <a:gs pos="100000">
              <a:srgbClr val="5189AE"/>
            </a:gs>
          </a:gsLst>
          <a:path path="circle">
            <a:fillToRect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asellaDiTesto 5">
            <a:extLst>
              <a:ext uri="{FF2B5EF4-FFF2-40B4-BE49-F238E27FC236}">
                <a16:creationId xmlns:a16="http://schemas.microsoft.com/office/drawing/2014/main" id="{8E89B3BD-8D8F-4ED2-AE6D-EEF8EECF8700}"/>
              </a:ext>
            </a:extLst>
          </p:cNvPr>
          <p:cNvSpPr txBox="1"/>
          <p:nvPr/>
        </p:nvSpPr>
        <p:spPr>
          <a:xfrm>
            <a:off x="3694924" y="236516"/>
            <a:ext cx="481214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6000" b="1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CONCLUSIONI</a:t>
            </a:r>
          </a:p>
        </p:txBody>
      </p:sp>
      <p:sp>
        <p:nvSpPr>
          <p:cNvPr id="16" name="CasellaDiTesto 15">
            <a:extLst>
              <a:ext uri="{FF2B5EF4-FFF2-40B4-BE49-F238E27FC236}">
                <a16:creationId xmlns:a16="http://schemas.microsoft.com/office/drawing/2014/main" id="{DC9E1F3F-A0F8-4583-B06A-8B3F59981A5E}"/>
              </a:ext>
            </a:extLst>
          </p:cNvPr>
          <p:cNvSpPr txBox="1"/>
          <p:nvPr/>
        </p:nvSpPr>
        <p:spPr>
          <a:xfrm>
            <a:off x="556511" y="1436543"/>
            <a:ext cx="518850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4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Image classification</a:t>
            </a:r>
          </a:p>
        </p:txBody>
      </p:sp>
      <p:grpSp>
        <p:nvGrpSpPr>
          <p:cNvPr id="19" name="Gruppo 18">
            <a:extLst>
              <a:ext uri="{FF2B5EF4-FFF2-40B4-BE49-F238E27FC236}">
                <a16:creationId xmlns:a16="http://schemas.microsoft.com/office/drawing/2014/main" id="{B14A86B0-7B91-4CAF-93F0-81315F922A69}"/>
              </a:ext>
            </a:extLst>
          </p:cNvPr>
          <p:cNvGrpSpPr/>
          <p:nvPr/>
        </p:nvGrpSpPr>
        <p:grpSpPr>
          <a:xfrm>
            <a:off x="1062192" y="3234310"/>
            <a:ext cx="4027054" cy="1795834"/>
            <a:chOff x="858982" y="2794627"/>
            <a:chExt cx="4027054" cy="1795834"/>
          </a:xfrm>
        </p:grpSpPr>
        <p:sp>
          <p:nvSpPr>
            <p:cNvPr id="7" name="Rettangolo 6">
              <a:extLst>
                <a:ext uri="{FF2B5EF4-FFF2-40B4-BE49-F238E27FC236}">
                  <a16:creationId xmlns:a16="http://schemas.microsoft.com/office/drawing/2014/main" id="{DBA12AF2-ABF8-457E-8582-004CF74C29EE}"/>
                </a:ext>
              </a:extLst>
            </p:cNvPr>
            <p:cNvSpPr/>
            <p:nvPr/>
          </p:nvSpPr>
          <p:spPr>
            <a:xfrm>
              <a:off x="858982" y="2794627"/>
              <a:ext cx="4027054" cy="1795834"/>
            </a:xfrm>
            <a:prstGeom prst="rect">
              <a:avLst/>
            </a:prstGeom>
            <a:noFill/>
            <a:ln w="15875">
              <a:solidFill>
                <a:srgbClr val="E8892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17" name="CasellaDiTesto 16">
              <a:extLst>
                <a:ext uri="{FF2B5EF4-FFF2-40B4-BE49-F238E27FC236}">
                  <a16:creationId xmlns:a16="http://schemas.microsoft.com/office/drawing/2014/main" id="{A48F2BBD-6799-4F64-8792-F367B3578EA0}"/>
                </a:ext>
              </a:extLst>
            </p:cNvPr>
            <p:cNvSpPr txBox="1"/>
            <p:nvPr/>
          </p:nvSpPr>
          <p:spPr>
            <a:xfrm>
              <a:off x="1556341" y="2911037"/>
              <a:ext cx="2835544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it-IT" sz="2800" b="1" dirty="0"/>
                <a:t>Modello migliore:</a:t>
              </a:r>
            </a:p>
          </p:txBody>
        </p:sp>
        <p:sp>
          <p:nvSpPr>
            <p:cNvPr id="2" name="CasellaDiTesto 1">
              <a:extLst>
                <a:ext uri="{FF2B5EF4-FFF2-40B4-BE49-F238E27FC236}">
                  <a16:creationId xmlns:a16="http://schemas.microsoft.com/office/drawing/2014/main" id="{AAB989C7-0364-4611-8AF8-E54304F8608B}"/>
                </a:ext>
              </a:extLst>
            </p:cNvPr>
            <p:cNvSpPr txBox="1"/>
            <p:nvPr/>
          </p:nvSpPr>
          <p:spPr>
            <a:xfrm>
              <a:off x="1935028" y="3550908"/>
              <a:ext cx="1874962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it-IT" sz="3600" b="1" dirty="0">
                  <a:solidFill>
                    <a:srgbClr val="E88920"/>
                  </a:solidFill>
                </a:rPr>
                <a:t>Xception</a:t>
              </a:r>
            </a:p>
          </p:txBody>
        </p:sp>
      </p:grpSp>
      <p:sp>
        <p:nvSpPr>
          <p:cNvPr id="18" name="CasellaDiTesto 17">
            <a:extLst>
              <a:ext uri="{FF2B5EF4-FFF2-40B4-BE49-F238E27FC236}">
                <a16:creationId xmlns:a16="http://schemas.microsoft.com/office/drawing/2014/main" id="{6A93BA01-4FA6-42A5-A4FE-EB28D8FCB0C6}"/>
              </a:ext>
            </a:extLst>
          </p:cNvPr>
          <p:cNvSpPr txBox="1"/>
          <p:nvPr/>
        </p:nvSpPr>
        <p:spPr>
          <a:xfrm>
            <a:off x="7421386" y="2916617"/>
            <a:ext cx="3445163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it-IT" sz="2400" b="1" dirty="0">
                <a:solidFill>
                  <a:srgbClr val="E88920"/>
                </a:solidFill>
              </a:rPr>
              <a:t>Overfitting</a:t>
            </a:r>
            <a:endParaRPr lang="it-IT" sz="2400" b="1" dirty="0"/>
          </a:p>
          <a:p>
            <a:pPr marL="342900" indent="-342900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it-IT" sz="2400" b="1" dirty="0"/>
              <a:t>Accuracy su validation e test</a:t>
            </a:r>
          </a:p>
          <a:p>
            <a:pPr marL="342900" indent="-342900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it-IT" sz="2400" b="1" dirty="0"/>
              <a:t>Funzionamento in situazioni di </a:t>
            </a:r>
            <a:r>
              <a:rPr lang="it-IT" sz="2400" b="1" dirty="0">
                <a:solidFill>
                  <a:srgbClr val="E88920"/>
                </a:solidFill>
              </a:rPr>
              <a:t>traffico</a:t>
            </a:r>
          </a:p>
          <a:p>
            <a:pPr marL="342900" indent="-342900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it-IT" sz="2400" b="1" dirty="0"/>
              <a:t>Il</a:t>
            </a:r>
            <a:r>
              <a:rPr lang="it-IT" sz="2400" b="1" dirty="0">
                <a:solidFill>
                  <a:srgbClr val="E88920"/>
                </a:solidFill>
              </a:rPr>
              <a:t> colore </a:t>
            </a:r>
            <a:r>
              <a:rPr lang="it-IT" sz="2400" b="1" dirty="0"/>
              <a:t>feature fondamentale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it-IT" sz="2400" b="1" dirty="0"/>
          </a:p>
        </p:txBody>
      </p:sp>
      <p:pic>
        <p:nvPicPr>
          <p:cNvPr id="11" name="Elemento grafico 10" descr="Immagine con riempimento a tinta unita">
            <a:extLst>
              <a:ext uri="{FF2B5EF4-FFF2-40B4-BE49-F238E27FC236}">
                <a16:creationId xmlns:a16="http://schemas.microsoft.com/office/drawing/2014/main" id="{6A775BF6-9DD1-4098-A8EB-184FDF3B64C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77091" y="303663"/>
            <a:ext cx="1058354" cy="1058354"/>
          </a:xfrm>
          <a:prstGeom prst="rect">
            <a:avLst/>
          </a:prstGeom>
        </p:spPr>
      </p:pic>
      <p:sp>
        <p:nvSpPr>
          <p:cNvPr id="20" name="CasellaDiTesto 19">
            <a:extLst>
              <a:ext uri="{FF2B5EF4-FFF2-40B4-BE49-F238E27FC236}">
                <a16:creationId xmlns:a16="http://schemas.microsoft.com/office/drawing/2014/main" id="{C7407F76-B945-4777-8BD5-DB05B71B05EF}"/>
              </a:ext>
            </a:extLst>
          </p:cNvPr>
          <p:cNvSpPr txBox="1"/>
          <p:nvPr/>
        </p:nvSpPr>
        <p:spPr>
          <a:xfrm>
            <a:off x="10471595" y="6242260"/>
            <a:ext cx="1720405" cy="5770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sz="1050" i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2020/2021</a:t>
            </a:r>
          </a:p>
          <a:p>
            <a:pPr algn="r"/>
            <a:r>
              <a:rPr lang="it-IT" sz="1050" i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Digital Signal &amp; </a:t>
            </a:r>
          </a:p>
          <a:p>
            <a:pPr algn="r"/>
            <a:r>
              <a:rPr lang="it-IT" sz="1050" i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Image Management</a:t>
            </a:r>
          </a:p>
        </p:txBody>
      </p:sp>
      <p:sp>
        <p:nvSpPr>
          <p:cNvPr id="21" name="CasellaDiTesto 20">
            <a:extLst>
              <a:ext uri="{FF2B5EF4-FFF2-40B4-BE49-F238E27FC236}">
                <a16:creationId xmlns:a16="http://schemas.microsoft.com/office/drawing/2014/main" id="{B463696D-243C-4415-97CE-528711357B4C}"/>
              </a:ext>
            </a:extLst>
          </p:cNvPr>
          <p:cNvSpPr txBox="1"/>
          <p:nvPr/>
        </p:nvSpPr>
        <p:spPr>
          <a:xfrm>
            <a:off x="15879" y="6468482"/>
            <a:ext cx="4542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dirty="0">
                <a:solidFill>
                  <a:srgbClr val="E8892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11</a:t>
            </a:r>
          </a:p>
        </p:txBody>
      </p:sp>
      <p:pic>
        <p:nvPicPr>
          <p:cNvPr id="4" name="Immagine 3">
            <a:extLst>
              <a:ext uri="{FF2B5EF4-FFF2-40B4-BE49-F238E27FC236}">
                <a16:creationId xmlns:a16="http://schemas.microsoft.com/office/drawing/2014/main" id="{CE6CE1C9-376F-4F47-A29C-1BB971897E28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3923" r="33435" b="51309"/>
          <a:stretch/>
        </p:blipFill>
        <p:spPr>
          <a:xfrm>
            <a:off x="10471595" y="4631852"/>
            <a:ext cx="1456592" cy="1495771"/>
          </a:xfrm>
          <a:prstGeom prst="rect">
            <a:avLst/>
          </a:prstGeom>
          <a:effectLst>
            <a:glow rad="63500">
              <a:schemeClr val="bg2">
                <a:lumMod val="85000"/>
                <a:lumOff val="15000"/>
                <a:alpha val="40000"/>
              </a:schemeClr>
            </a:glow>
            <a:softEdge rad="25400"/>
          </a:effectLst>
        </p:spPr>
      </p:pic>
      <p:pic>
        <p:nvPicPr>
          <p:cNvPr id="15" name="Elemento grafico 14" descr="Appunti selezionati contorno">
            <a:extLst>
              <a:ext uri="{FF2B5EF4-FFF2-40B4-BE49-F238E27FC236}">
                <a16:creationId xmlns:a16="http://schemas.microsoft.com/office/drawing/2014/main" id="{B117D14F-750C-43F2-8B24-60375531DA7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0851057" y="174458"/>
            <a:ext cx="1191123" cy="11911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922467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314C69"/>
            </a:gs>
            <a:gs pos="54000">
              <a:srgbClr val="416685"/>
            </a:gs>
            <a:gs pos="81000">
              <a:srgbClr val="4A789A"/>
            </a:gs>
            <a:gs pos="100000">
              <a:srgbClr val="5189AE"/>
            </a:gs>
          </a:gsLst>
          <a:path path="circle">
            <a:fillToRect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asellaDiTesto 5">
            <a:extLst>
              <a:ext uri="{FF2B5EF4-FFF2-40B4-BE49-F238E27FC236}">
                <a16:creationId xmlns:a16="http://schemas.microsoft.com/office/drawing/2014/main" id="{8E89B3BD-8D8F-4ED2-AE6D-EEF8EECF8700}"/>
              </a:ext>
            </a:extLst>
          </p:cNvPr>
          <p:cNvSpPr txBox="1"/>
          <p:nvPr/>
        </p:nvSpPr>
        <p:spPr>
          <a:xfrm>
            <a:off x="3694924" y="236516"/>
            <a:ext cx="481214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6000" b="1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CONCLUSIONI</a:t>
            </a:r>
          </a:p>
        </p:txBody>
      </p:sp>
      <p:sp>
        <p:nvSpPr>
          <p:cNvPr id="16" name="CasellaDiTesto 15">
            <a:extLst>
              <a:ext uri="{FF2B5EF4-FFF2-40B4-BE49-F238E27FC236}">
                <a16:creationId xmlns:a16="http://schemas.microsoft.com/office/drawing/2014/main" id="{DC9E1F3F-A0F8-4583-B06A-8B3F59981A5E}"/>
              </a:ext>
            </a:extLst>
          </p:cNvPr>
          <p:cNvSpPr txBox="1"/>
          <p:nvPr/>
        </p:nvSpPr>
        <p:spPr>
          <a:xfrm>
            <a:off x="556511" y="1436543"/>
            <a:ext cx="518850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4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Image retrieval</a:t>
            </a:r>
          </a:p>
        </p:txBody>
      </p:sp>
      <p:grpSp>
        <p:nvGrpSpPr>
          <p:cNvPr id="19" name="Gruppo 18">
            <a:extLst>
              <a:ext uri="{FF2B5EF4-FFF2-40B4-BE49-F238E27FC236}">
                <a16:creationId xmlns:a16="http://schemas.microsoft.com/office/drawing/2014/main" id="{B14A86B0-7B91-4CAF-93F0-81315F922A69}"/>
              </a:ext>
            </a:extLst>
          </p:cNvPr>
          <p:cNvGrpSpPr/>
          <p:nvPr/>
        </p:nvGrpSpPr>
        <p:grpSpPr>
          <a:xfrm>
            <a:off x="785092" y="3234310"/>
            <a:ext cx="4577781" cy="1795834"/>
            <a:chOff x="858982" y="2794627"/>
            <a:chExt cx="4291062" cy="1795834"/>
          </a:xfrm>
        </p:grpSpPr>
        <p:sp>
          <p:nvSpPr>
            <p:cNvPr id="7" name="Rettangolo 6">
              <a:extLst>
                <a:ext uri="{FF2B5EF4-FFF2-40B4-BE49-F238E27FC236}">
                  <a16:creationId xmlns:a16="http://schemas.microsoft.com/office/drawing/2014/main" id="{DBA12AF2-ABF8-457E-8582-004CF74C29EE}"/>
                </a:ext>
              </a:extLst>
            </p:cNvPr>
            <p:cNvSpPr/>
            <p:nvPr/>
          </p:nvSpPr>
          <p:spPr>
            <a:xfrm>
              <a:off x="858982" y="2794627"/>
              <a:ext cx="4027054" cy="1795834"/>
            </a:xfrm>
            <a:prstGeom prst="rect">
              <a:avLst/>
            </a:prstGeom>
            <a:noFill/>
            <a:ln w="15875">
              <a:solidFill>
                <a:srgbClr val="E8892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17" name="CasellaDiTesto 16">
              <a:extLst>
                <a:ext uri="{FF2B5EF4-FFF2-40B4-BE49-F238E27FC236}">
                  <a16:creationId xmlns:a16="http://schemas.microsoft.com/office/drawing/2014/main" id="{A48F2BBD-6799-4F64-8792-F367B3578EA0}"/>
                </a:ext>
              </a:extLst>
            </p:cNvPr>
            <p:cNvSpPr txBox="1"/>
            <p:nvPr/>
          </p:nvSpPr>
          <p:spPr>
            <a:xfrm>
              <a:off x="1002927" y="2896076"/>
              <a:ext cx="4147117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it-IT" sz="2800" b="1" dirty="0"/>
                <a:t>Feature </a:t>
              </a:r>
              <a:r>
                <a:rPr lang="it-IT" sz="2800" b="1" dirty="0" err="1"/>
                <a:t>extractor</a:t>
              </a:r>
              <a:r>
                <a:rPr lang="it-IT" sz="2800" b="1" dirty="0"/>
                <a:t> migliore:</a:t>
              </a:r>
            </a:p>
          </p:txBody>
        </p:sp>
        <p:sp>
          <p:nvSpPr>
            <p:cNvPr id="2" name="CasellaDiTesto 1">
              <a:extLst>
                <a:ext uri="{FF2B5EF4-FFF2-40B4-BE49-F238E27FC236}">
                  <a16:creationId xmlns:a16="http://schemas.microsoft.com/office/drawing/2014/main" id="{AAB989C7-0364-4611-8AF8-E54304F8608B}"/>
                </a:ext>
              </a:extLst>
            </p:cNvPr>
            <p:cNvSpPr txBox="1"/>
            <p:nvPr/>
          </p:nvSpPr>
          <p:spPr>
            <a:xfrm>
              <a:off x="1994971" y="3550908"/>
              <a:ext cx="1755075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it-IT" sz="3600" b="1" dirty="0">
                  <a:solidFill>
                    <a:srgbClr val="E88920"/>
                  </a:solidFill>
                </a:rPr>
                <a:t>Xception</a:t>
              </a:r>
            </a:p>
          </p:txBody>
        </p:sp>
      </p:grpSp>
      <p:sp>
        <p:nvSpPr>
          <p:cNvPr id="18" name="CasellaDiTesto 17">
            <a:extLst>
              <a:ext uri="{FF2B5EF4-FFF2-40B4-BE49-F238E27FC236}">
                <a16:creationId xmlns:a16="http://schemas.microsoft.com/office/drawing/2014/main" id="{6A93BA01-4FA6-42A5-A4FE-EB28D8FCB0C6}"/>
              </a:ext>
            </a:extLst>
          </p:cNvPr>
          <p:cNvSpPr txBox="1"/>
          <p:nvPr/>
        </p:nvSpPr>
        <p:spPr>
          <a:xfrm>
            <a:off x="7334042" y="2936379"/>
            <a:ext cx="3445163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it-IT" sz="2400" b="1" dirty="0"/>
              <a:t>Distinzione tra </a:t>
            </a:r>
            <a:r>
              <a:rPr lang="it-IT" sz="2400" b="1" dirty="0">
                <a:solidFill>
                  <a:srgbClr val="E88920"/>
                </a:solidFill>
              </a:rPr>
              <a:t>tipologie</a:t>
            </a:r>
            <a:r>
              <a:rPr lang="it-IT" sz="2400" b="1" dirty="0"/>
              <a:t> di veicoli</a:t>
            </a:r>
          </a:p>
          <a:p>
            <a:pPr marL="342900" indent="-342900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it-IT" sz="2400" b="1" dirty="0"/>
              <a:t>Accuracy su validation e test</a:t>
            </a:r>
          </a:p>
          <a:p>
            <a:pPr marL="342900" indent="-342900">
              <a:buClr>
                <a:schemeClr val="tx1"/>
              </a:buClr>
              <a:buFont typeface="Arial" panose="020B0604020202020204" pitchFamily="34" charset="0"/>
              <a:buChar char="•"/>
            </a:pPr>
            <a:endParaRPr lang="it-IT" sz="2400" b="1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it-IT" sz="2400" b="1" dirty="0"/>
          </a:p>
        </p:txBody>
      </p:sp>
      <p:pic>
        <p:nvPicPr>
          <p:cNvPr id="11" name="Elemento grafico 10" descr="Immagini con riempimento a tinta unita">
            <a:extLst>
              <a:ext uri="{FF2B5EF4-FFF2-40B4-BE49-F238E27FC236}">
                <a16:creationId xmlns:a16="http://schemas.microsoft.com/office/drawing/2014/main" id="{75904B50-41F0-49DF-B04D-9D60B988DD7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78691" y="342534"/>
            <a:ext cx="980612" cy="980612"/>
          </a:xfrm>
          <a:prstGeom prst="rect">
            <a:avLst/>
          </a:prstGeom>
        </p:spPr>
      </p:pic>
      <p:sp>
        <p:nvSpPr>
          <p:cNvPr id="20" name="CasellaDiTesto 19">
            <a:extLst>
              <a:ext uri="{FF2B5EF4-FFF2-40B4-BE49-F238E27FC236}">
                <a16:creationId xmlns:a16="http://schemas.microsoft.com/office/drawing/2014/main" id="{04F122B4-F581-4562-978D-3EE50FF50EB7}"/>
              </a:ext>
            </a:extLst>
          </p:cNvPr>
          <p:cNvSpPr txBox="1"/>
          <p:nvPr/>
        </p:nvSpPr>
        <p:spPr>
          <a:xfrm>
            <a:off x="10471595" y="6242260"/>
            <a:ext cx="1720405" cy="5770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sz="1050" i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2020/2021</a:t>
            </a:r>
          </a:p>
          <a:p>
            <a:pPr algn="r"/>
            <a:r>
              <a:rPr lang="it-IT" sz="1050" i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Digital Signal &amp; </a:t>
            </a:r>
          </a:p>
          <a:p>
            <a:pPr algn="r"/>
            <a:r>
              <a:rPr lang="it-IT" sz="1050" i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Image Management</a:t>
            </a:r>
          </a:p>
        </p:txBody>
      </p:sp>
      <p:sp>
        <p:nvSpPr>
          <p:cNvPr id="21" name="CasellaDiTesto 20">
            <a:extLst>
              <a:ext uri="{FF2B5EF4-FFF2-40B4-BE49-F238E27FC236}">
                <a16:creationId xmlns:a16="http://schemas.microsoft.com/office/drawing/2014/main" id="{184BC341-5443-4FC5-B827-CEA783949575}"/>
              </a:ext>
            </a:extLst>
          </p:cNvPr>
          <p:cNvSpPr txBox="1"/>
          <p:nvPr/>
        </p:nvSpPr>
        <p:spPr>
          <a:xfrm>
            <a:off x="15879" y="6468482"/>
            <a:ext cx="4542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dirty="0">
                <a:solidFill>
                  <a:srgbClr val="E8892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12</a:t>
            </a:r>
          </a:p>
        </p:txBody>
      </p:sp>
      <p:pic>
        <p:nvPicPr>
          <p:cNvPr id="13" name="Elemento grafico 12" descr="Appunti selezionati contorno">
            <a:extLst>
              <a:ext uri="{FF2B5EF4-FFF2-40B4-BE49-F238E27FC236}">
                <a16:creationId xmlns:a16="http://schemas.microsoft.com/office/drawing/2014/main" id="{B8260ADE-E4A0-4ACD-8071-116686222F5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0851057" y="174458"/>
            <a:ext cx="1191123" cy="11911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593061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314C69"/>
            </a:gs>
            <a:gs pos="54000">
              <a:srgbClr val="416685"/>
            </a:gs>
            <a:gs pos="81000">
              <a:srgbClr val="4A789A"/>
            </a:gs>
            <a:gs pos="100000">
              <a:srgbClr val="5189AE"/>
            </a:gs>
          </a:gsLst>
          <a:path path="circle">
            <a:fillToRect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" name="Connettore diritto 21">
            <a:extLst>
              <a:ext uri="{FF2B5EF4-FFF2-40B4-BE49-F238E27FC236}">
                <a16:creationId xmlns:a16="http://schemas.microsoft.com/office/drawing/2014/main" id="{829E742A-87A9-428E-9E03-B26537EDE29D}"/>
              </a:ext>
            </a:extLst>
          </p:cNvPr>
          <p:cNvCxnSpPr>
            <a:cxnSpLocks/>
          </p:cNvCxnSpPr>
          <p:nvPr/>
        </p:nvCxnSpPr>
        <p:spPr>
          <a:xfrm>
            <a:off x="3306618" y="2434942"/>
            <a:ext cx="5541818" cy="0"/>
          </a:xfrm>
          <a:prstGeom prst="line">
            <a:avLst/>
          </a:prstGeom>
          <a:ln w="25400">
            <a:solidFill>
              <a:srgbClr val="E8892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4800FB77-861D-4EBE-82B3-C9A856CA0AAF}"/>
              </a:ext>
            </a:extLst>
          </p:cNvPr>
          <p:cNvSpPr txBox="1"/>
          <p:nvPr/>
        </p:nvSpPr>
        <p:spPr>
          <a:xfrm>
            <a:off x="3690510" y="2644170"/>
            <a:ext cx="491258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4800" b="1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GRAZIE DELL’ATTENZIONE</a:t>
            </a:r>
          </a:p>
        </p:txBody>
      </p:sp>
      <p:cxnSp>
        <p:nvCxnSpPr>
          <p:cNvPr id="8" name="Connettore diritto 7">
            <a:extLst>
              <a:ext uri="{FF2B5EF4-FFF2-40B4-BE49-F238E27FC236}">
                <a16:creationId xmlns:a16="http://schemas.microsoft.com/office/drawing/2014/main" id="{AC620CAF-BD97-49EE-975A-E2C079A5CE05}"/>
              </a:ext>
            </a:extLst>
          </p:cNvPr>
          <p:cNvCxnSpPr>
            <a:cxnSpLocks/>
          </p:cNvCxnSpPr>
          <p:nvPr/>
        </p:nvCxnSpPr>
        <p:spPr>
          <a:xfrm>
            <a:off x="3325091" y="4416142"/>
            <a:ext cx="5541818" cy="0"/>
          </a:xfrm>
          <a:prstGeom prst="line">
            <a:avLst/>
          </a:prstGeom>
          <a:ln w="25400">
            <a:solidFill>
              <a:srgbClr val="E8892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Connettore diritto 8">
            <a:extLst>
              <a:ext uri="{FF2B5EF4-FFF2-40B4-BE49-F238E27FC236}">
                <a16:creationId xmlns:a16="http://schemas.microsoft.com/office/drawing/2014/main" id="{29873B32-C56F-41FB-8203-7EC4B83AA59F}"/>
              </a:ext>
            </a:extLst>
          </p:cNvPr>
          <p:cNvCxnSpPr>
            <a:cxnSpLocks/>
          </p:cNvCxnSpPr>
          <p:nvPr/>
        </p:nvCxnSpPr>
        <p:spPr>
          <a:xfrm>
            <a:off x="3325091" y="2644170"/>
            <a:ext cx="0" cy="1569660"/>
          </a:xfrm>
          <a:prstGeom prst="line">
            <a:avLst/>
          </a:prstGeom>
          <a:ln w="25400">
            <a:solidFill>
              <a:srgbClr val="E8892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Connettore diritto 11">
            <a:extLst>
              <a:ext uri="{FF2B5EF4-FFF2-40B4-BE49-F238E27FC236}">
                <a16:creationId xmlns:a16="http://schemas.microsoft.com/office/drawing/2014/main" id="{BB0EB3B6-C29A-401B-8E7F-AA7E3FE23EF4}"/>
              </a:ext>
            </a:extLst>
          </p:cNvPr>
          <p:cNvCxnSpPr>
            <a:cxnSpLocks/>
          </p:cNvCxnSpPr>
          <p:nvPr/>
        </p:nvCxnSpPr>
        <p:spPr>
          <a:xfrm>
            <a:off x="8866909" y="2644170"/>
            <a:ext cx="0" cy="1569660"/>
          </a:xfrm>
          <a:prstGeom prst="line">
            <a:avLst/>
          </a:prstGeom>
          <a:ln w="25400">
            <a:solidFill>
              <a:srgbClr val="E8892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CasellaDiTesto 17">
            <a:extLst>
              <a:ext uri="{FF2B5EF4-FFF2-40B4-BE49-F238E27FC236}">
                <a16:creationId xmlns:a16="http://schemas.microsoft.com/office/drawing/2014/main" id="{BFE9CE57-3F73-490D-BFE4-3917CE2ABD19}"/>
              </a:ext>
            </a:extLst>
          </p:cNvPr>
          <p:cNvSpPr txBox="1"/>
          <p:nvPr/>
        </p:nvSpPr>
        <p:spPr>
          <a:xfrm>
            <a:off x="10471595" y="6242260"/>
            <a:ext cx="1720405" cy="5770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sz="1050" i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2020/2021</a:t>
            </a:r>
          </a:p>
          <a:p>
            <a:pPr algn="r"/>
            <a:r>
              <a:rPr lang="it-IT" sz="1050" i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Digital Signal &amp; </a:t>
            </a:r>
          </a:p>
          <a:p>
            <a:pPr algn="r"/>
            <a:r>
              <a:rPr lang="it-IT" sz="1050" i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Image Management</a:t>
            </a:r>
          </a:p>
        </p:txBody>
      </p:sp>
    </p:spTree>
    <p:extLst>
      <p:ext uri="{BB962C8B-B14F-4D97-AF65-F5344CB8AC3E}">
        <p14:creationId xmlns:p14="http://schemas.microsoft.com/office/powerpoint/2010/main" val="198686325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314C69"/>
            </a:gs>
            <a:gs pos="54000">
              <a:srgbClr val="416685"/>
            </a:gs>
            <a:gs pos="81000">
              <a:srgbClr val="4A789A"/>
            </a:gs>
            <a:gs pos="100000">
              <a:srgbClr val="5189AE"/>
            </a:gs>
          </a:gsLst>
          <a:path path="circle">
            <a:fillToRect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asellaDiTesto 2">
            <a:extLst>
              <a:ext uri="{FF2B5EF4-FFF2-40B4-BE49-F238E27FC236}">
                <a16:creationId xmlns:a16="http://schemas.microsoft.com/office/drawing/2014/main" id="{F144DC02-3055-44FF-A055-498AC97AEE41}"/>
              </a:ext>
            </a:extLst>
          </p:cNvPr>
          <p:cNvSpPr txBox="1"/>
          <p:nvPr/>
        </p:nvSpPr>
        <p:spPr>
          <a:xfrm>
            <a:off x="653144" y="1794622"/>
            <a:ext cx="3041780" cy="1323439"/>
          </a:xfrm>
          <a:prstGeom prst="rect">
            <a:avLst/>
          </a:prstGeom>
          <a:noFill/>
          <a:ln w="38100">
            <a:solidFill>
              <a:srgbClr val="E8892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it-IT" sz="4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Audio Classification</a:t>
            </a:r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0383B427-DCA5-4A5C-AF9C-7D620961D128}"/>
              </a:ext>
            </a:extLst>
          </p:cNvPr>
          <p:cNvSpPr txBox="1"/>
          <p:nvPr/>
        </p:nvSpPr>
        <p:spPr>
          <a:xfrm>
            <a:off x="4575111" y="1795787"/>
            <a:ext cx="3041780" cy="1323439"/>
          </a:xfrm>
          <a:prstGeom prst="rect">
            <a:avLst/>
          </a:prstGeom>
          <a:noFill/>
          <a:ln w="38100">
            <a:solidFill>
              <a:srgbClr val="E8892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it-IT" sz="4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Image Classification</a:t>
            </a:r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8BE6519F-C34F-4F78-8675-13EA0B2046D3}"/>
              </a:ext>
            </a:extLst>
          </p:cNvPr>
          <p:cNvSpPr txBox="1"/>
          <p:nvPr/>
        </p:nvSpPr>
        <p:spPr>
          <a:xfrm>
            <a:off x="8497078" y="1769740"/>
            <a:ext cx="3041780" cy="1323439"/>
          </a:xfrm>
          <a:prstGeom prst="rect">
            <a:avLst/>
          </a:prstGeom>
          <a:noFill/>
          <a:ln w="38100">
            <a:solidFill>
              <a:srgbClr val="E8892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it-IT" sz="4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Image Retrieval</a:t>
            </a:r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8E89B3BD-8D8F-4ED2-AE6D-EEF8EECF8700}"/>
              </a:ext>
            </a:extLst>
          </p:cNvPr>
          <p:cNvSpPr txBox="1"/>
          <p:nvPr/>
        </p:nvSpPr>
        <p:spPr>
          <a:xfrm>
            <a:off x="4666695" y="275208"/>
            <a:ext cx="285861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6000" b="1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TASKS</a:t>
            </a:r>
          </a:p>
        </p:txBody>
      </p:sp>
      <p:cxnSp>
        <p:nvCxnSpPr>
          <p:cNvPr id="8" name="Connettore 2 7">
            <a:extLst>
              <a:ext uri="{FF2B5EF4-FFF2-40B4-BE49-F238E27FC236}">
                <a16:creationId xmlns:a16="http://schemas.microsoft.com/office/drawing/2014/main" id="{1BB005A0-A8CD-4716-8657-F38CC8824584}"/>
              </a:ext>
            </a:extLst>
          </p:cNvPr>
          <p:cNvCxnSpPr>
            <a:cxnSpLocks/>
            <a:stCxn id="3" idx="2"/>
          </p:cNvCxnSpPr>
          <p:nvPr/>
        </p:nvCxnSpPr>
        <p:spPr>
          <a:xfrm>
            <a:off x="2174034" y="3118061"/>
            <a:ext cx="995" cy="1333867"/>
          </a:xfrm>
          <a:prstGeom prst="straightConnector1">
            <a:avLst/>
          </a:prstGeom>
          <a:ln w="28575">
            <a:solidFill>
              <a:srgbClr val="E88920"/>
            </a:solidFill>
            <a:headEnd type="none"/>
            <a:tailEnd type="triangle" w="lg" len="med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9" name="Connettore 2 8">
            <a:extLst>
              <a:ext uri="{FF2B5EF4-FFF2-40B4-BE49-F238E27FC236}">
                <a16:creationId xmlns:a16="http://schemas.microsoft.com/office/drawing/2014/main" id="{B582EE0A-C64B-45F6-B15A-0A463A5C6B2B}"/>
              </a:ext>
            </a:extLst>
          </p:cNvPr>
          <p:cNvCxnSpPr>
            <a:cxnSpLocks/>
          </p:cNvCxnSpPr>
          <p:nvPr/>
        </p:nvCxnSpPr>
        <p:spPr>
          <a:xfrm>
            <a:off x="10016973" y="3093179"/>
            <a:ext cx="0" cy="1358749"/>
          </a:xfrm>
          <a:prstGeom prst="straightConnector1">
            <a:avLst/>
          </a:prstGeom>
          <a:ln w="28575">
            <a:solidFill>
              <a:srgbClr val="E88920"/>
            </a:solidFill>
            <a:headEnd type="none"/>
            <a:tailEnd type="triangle" w="lg" len="med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0" name="Connettore 2 9">
            <a:extLst>
              <a:ext uri="{FF2B5EF4-FFF2-40B4-BE49-F238E27FC236}">
                <a16:creationId xmlns:a16="http://schemas.microsoft.com/office/drawing/2014/main" id="{253EB808-384B-42A5-8A25-E66928191F8D}"/>
              </a:ext>
            </a:extLst>
          </p:cNvPr>
          <p:cNvCxnSpPr>
            <a:cxnSpLocks/>
          </p:cNvCxnSpPr>
          <p:nvPr/>
        </p:nvCxnSpPr>
        <p:spPr>
          <a:xfrm>
            <a:off x="6164143" y="3118061"/>
            <a:ext cx="0" cy="1333867"/>
          </a:xfrm>
          <a:prstGeom prst="straightConnector1">
            <a:avLst/>
          </a:prstGeom>
          <a:ln w="28575">
            <a:solidFill>
              <a:srgbClr val="E88920"/>
            </a:solidFill>
            <a:headEnd type="none"/>
            <a:tailEnd type="triangle" w="lg" len="med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7CF0891F-7152-43C3-B493-84374E44E8E8}"/>
              </a:ext>
            </a:extLst>
          </p:cNvPr>
          <p:cNvSpPr txBox="1"/>
          <p:nvPr/>
        </p:nvSpPr>
        <p:spPr>
          <a:xfrm>
            <a:off x="534065" y="4626403"/>
            <a:ext cx="352595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dirty="0"/>
              <a:t>Riconoscimento di un testo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it-IT" sz="2400" b="1" dirty="0">
                <a:solidFill>
                  <a:srgbClr val="E88920"/>
                </a:solidFill>
              </a:rPr>
              <a:t>Letto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it-IT" sz="2400" b="1" dirty="0">
                <a:solidFill>
                  <a:srgbClr val="E88920"/>
                </a:solidFill>
              </a:rPr>
              <a:t>Improvvisato</a:t>
            </a:r>
          </a:p>
        </p:txBody>
      </p:sp>
      <p:sp>
        <p:nvSpPr>
          <p:cNvPr id="20" name="CasellaDiTesto 19">
            <a:extLst>
              <a:ext uri="{FF2B5EF4-FFF2-40B4-BE49-F238E27FC236}">
                <a16:creationId xmlns:a16="http://schemas.microsoft.com/office/drawing/2014/main" id="{29037C6A-CB4F-485A-A056-7E51F0F363B6}"/>
              </a:ext>
            </a:extLst>
          </p:cNvPr>
          <p:cNvSpPr txBox="1"/>
          <p:nvPr/>
        </p:nvSpPr>
        <p:spPr>
          <a:xfrm>
            <a:off x="4757657" y="4636147"/>
            <a:ext cx="304178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dirty="0"/>
              <a:t>Riconoscimento di un </a:t>
            </a:r>
            <a:r>
              <a:rPr lang="it-IT" sz="2400" b="1" dirty="0">
                <a:solidFill>
                  <a:srgbClr val="E88920"/>
                </a:solidFill>
              </a:rPr>
              <a:t>veicolo di soccorso</a:t>
            </a:r>
          </a:p>
        </p:txBody>
      </p:sp>
      <p:sp>
        <p:nvSpPr>
          <p:cNvPr id="21" name="CasellaDiTesto 20">
            <a:extLst>
              <a:ext uri="{FF2B5EF4-FFF2-40B4-BE49-F238E27FC236}">
                <a16:creationId xmlns:a16="http://schemas.microsoft.com/office/drawing/2014/main" id="{A703B345-F07B-4432-83ED-67163285019A}"/>
              </a:ext>
            </a:extLst>
          </p:cNvPr>
          <p:cNvSpPr txBox="1"/>
          <p:nvPr/>
        </p:nvSpPr>
        <p:spPr>
          <a:xfrm>
            <a:off x="8497078" y="4626403"/>
            <a:ext cx="352595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dirty="0"/>
              <a:t>Immagine più </a:t>
            </a:r>
            <a:r>
              <a:rPr lang="it-IT" sz="2400" b="1" dirty="0">
                <a:solidFill>
                  <a:srgbClr val="E88920"/>
                </a:solidFill>
              </a:rPr>
              <a:t>simile</a:t>
            </a:r>
            <a:r>
              <a:rPr lang="it-IT" sz="2400" dirty="0"/>
              <a:t> al veicolo considerato</a:t>
            </a:r>
          </a:p>
        </p:txBody>
      </p:sp>
      <p:cxnSp>
        <p:nvCxnSpPr>
          <p:cNvPr id="13" name="Connettore 2 12">
            <a:extLst>
              <a:ext uri="{FF2B5EF4-FFF2-40B4-BE49-F238E27FC236}">
                <a16:creationId xmlns:a16="http://schemas.microsoft.com/office/drawing/2014/main" id="{48658686-62EB-4F74-8E7D-F8CB566FA92D}"/>
              </a:ext>
            </a:extLst>
          </p:cNvPr>
          <p:cNvCxnSpPr>
            <a:cxnSpLocks/>
          </p:cNvCxnSpPr>
          <p:nvPr/>
        </p:nvCxnSpPr>
        <p:spPr>
          <a:xfrm>
            <a:off x="2173039" y="5960270"/>
            <a:ext cx="995" cy="1333867"/>
          </a:xfrm>
          <a:prstGeom prst="straightConnector1">
            <a:avLst/>
          </a:prstGeom>
          <a:ln w="28575">
            <a:solidFill>
              <a:srgbClr val="E88920"/>
            </a:solidFill>
            <a:headEnd type="none"/>
            <a:tailEnd type="triangle" w="lg" len="med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4" name="Connettore 2 13">
            <a:extLst>
              <a:ext uri="{FF2B5EF4-FFF2-40B4-BE49-F238E27FC236}">
                <a16:creationId xmlns:a16="http://schemas.microsoft.com/office/drawing/2014/main" id="{BB0ABA07-349E-4A9D-B2AF-4DA8464497B8}"/>
              </a:ext>
            </a:extLst>
          </p:cNvPr>
          <p:cNvCxnSpPr>
            <a:cxnSpLocks/>
          </p:cNvCxnSpPr>
          <p:nvPr/>
        </p:nvCxnSpPr>
        <p:spPr>
          <a:xfrm>
            <a:off x="6152730" y="5826732"/>
            <a:ext cx="995" cy="1333867"/>
          </a:xfrm>
          <a:prstGeom prst="straightConnector1">
            <a:avLst/>
          </a:prstGeom>
          <a:ln w="28575">
            <a:solidFill>
              <a:srgbClr val="E88920"/>
            </a:solidFill>
            <a:headEnd type="none"/>
            <a:tailEnd type="triangle" w="lg" len="med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5" name="Connettore 2 14">
            <a:extLst>
              <a:ext uri="{FF2B5EF4-FFF2-40B4-BE49-F238E27FC236}">
                <a16:creationId xmlns:a16="http://schemas.microsoft.com/office/drawing/2014/main" id="{262FF83C-34A6-47CA-AC76-D5736B026ED7}"/>
              </a:ext>
            </a:extLst>
          </p:cNvPr>
          <p:cNvCxnSpPr>
            <a:cxnSpLocks/>
          </p:cNvCxnSpPr>
          <p:nvPr/>
        </p:nvCxnSpPr>
        <p:spPr>
          <a:xfrm>
            <a:off x="10132421" y="5826731"/>
            <a:ext cx="995" cy="1333867"/>
          </a:xfrm>
          <a:prstGeom prst="straightConnector1">
            <a:avLst/>
          </a:prstGeom>
          <a:ln w="28575">
            <a:solidFill>
              <a:srgbClr val="E88920"/>
            </a:solidFill>
            <a:headEnd type="none"/>
            <a:tailEnd type="triangle" w="lg" len="med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19" name="CasellaDiTesto 18">
            <a:extLst>
              <a:ext uri="{FF2B5EF4-FFF2-40B4-BE49-F238E27FC236}">
                <a16:creationId xmlns:a16="http://schemas.microsoft.com/office/drawing/2014/main" id="{5A5904E6-BACF-421F-B981-3EA2379696A4}"/>
              </a:ext>
            </a:extLst>
          </p:cNvPr>
          <p:cNvSpPr txBox="1"/>
          <p:nvPr/>
        </p:nvSpPr>
        <p:spPr>
          <a:xfrm>
            <a:off x="10471595" y="6242260"/>
            <a:ext cx="1720405" cy="5770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sz="1050" i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2020/2021</a:t>
            </a:r>
          </a:p>
          <a:p>
            <a:pPr algn="r"/>
            <a:r>
              <a:rPr lang="it-IT" sz="1050" i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Digital Signal &amp; </a:t>
            </a:r>
          </a:p>
          <a:p>
            <a:pPr algn="r"/>
            <a:r>
              <a:rPr lang="it-IT" sz="1050" i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Image Management</a:t>
            </a:r>
          </a:p>
        </p:txBody>
      </p:sp>
      <p:sp>
        <p:nvSpPr>
          <p:cNvPr id="22" name="CasellaDiTesto 21">
            <a:extLst>
              <a:ext uri="{FF2B5EF4-FFF2-40B4-BE49-F238E27FC236}">
                <a16:creationId xmlns:a16="http://schemas.microsoft.com/office/drawing/2014/main" id="{DA95A06E-D97D-4B51-83EF-87BB7D510E01}"/>
              </a:ext>
            </a:extLst>
          </p:cNvPr>
          <p:cNvSpPr txBox="1"/>
          <p:nvPr/>
        </p:nvSpPr>
        <p:spPr>
          <a:xfrm>
            <a:off x="15879" y="6468482"/>
            <a:ext cx="4542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dirty="0">
                <a:solidFill>
                  <a:srgbClr val="E8892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153682157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314C69"/>
            </a:gs>
            <a:gs pos="54000">
              <a:srgbClr val="416685"/>
            </a:gs>
            <a:gs pos="81000">
              <a:srgbClr val="4A789A"/>
            </a:gs>
            <a:gs pos="100000">
              <a:srgbClr val="5189AE"/>
            </a:gs>
          </a:gsLst>
          <a:path path="circle">
            <a:fillToRect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sellaDiTesto 1">
            <a:extLst>
              <a:ext uri="{FF2B5EF4-FFF2-40B4-BE49-F238E27FC236}">
                <a16:creationId xmlns:a16="http://schemas.microsoft.com/office/drawing/2014/main" id="{C568E1B7-79E6-425E-B29C-41CBD7F13849}"/>
              </a:ext>
            </a:extLst>
          </p:cNvPr>
          <p:cNvSpPr txBox="1"/>
          <p:nvPr/>
        </p:nvSpPr>
        <p:spPr>
          <a:xfrm>
            <a:off x="538075" y="5668936"/>
            <a:ext cx="277932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4800" b="1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DATASET</a:t>
            </a:r>
          </a:p>
        </p:txBody>
      </p:sp>
      <p:cxnSp>
        <p:nvCxnSpPr>
          <p:cNvPr id="4" name="Connettore 2 3">
            <a:extLst>
              <a:ext uri="{FF2B5EF4-FFF2-40B4-BE49-F238E27FC236}">
                <a16:creationId xmlns:a16="http://schemas.microsoft.com/office/drawing/2014/main" id="{F044F4E4-093C-450B-838F-F4DA3B39AF64}"/>
              </a:ext>
            </a:extLst>
          </p:cNvPr>
          <p:cNvCxnSpPr>
            <a:cxnSpLocks/>
          </p:cNvCxnSpPr>
          <p:nvPr/>
        </p:nvCxnSpPr>
        <p:spPr>
          <a:xfrm>
            <a:off x="2174400" y="0"/>
            <a:ext cx="995" cy="1333867"/>
          </a:xfrm>
          <a:prstGeom prst="straightConnector1">
            <a:avLst/>
          </a:prstGeom>
          <a:ln w="28575">
            <a:solidFill>
              <a:srgbClr val="E88920"/>
            </a:solidFill>
            <a:headEnd type="none"/>
            <a:tailEnd type="triangle" w="lg" len="med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5" name="Connettore 2 4">
            <a:extLst>
              <a:ext uri="{FF2B5EF4-FFF2-40B4-BE49-F238E27FC236}">
                <a16:creationId xmlns:a16="http://schemas.microsoft.com/office/drawing/2014/main" id="{467ED556-3712-4491-8A32-D053A2FE4F9E}"/>
              </a:ext>
            </a:extLst>
          </p:cNvPr>
          <p:cNvCxnSpPr>
            <a:cxnSpLocks/>
          </p:cNvCxnSpPr>
          <p:nvPr/>
        </p:nvCxnSpPr>
        <p:spPr>
          <a:xfrm>
            <a:off x="10018800" y="-24882"/>
            <a:ext cx="0" cy="1358749"/>
          </a:xfrm>
          <a:prstGeom prst="straightConnector1">
            <a:avLst/>
          </a:prstGeom>
          <a:ln w="28575">
            <a:solidFill>
              <a:srgbClr val="E88920"/>
            </a:solidFill>
            <a:headEnd type="none"/>
            <a:tailEnd type="triangle" w="lg" len="med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6" name="Connettore 2 5">
            <a:extLst>
              <a:ext uri="{FF2B5EF4-FFF2-40B4-BE49-F238E27FC236}">
                <a16:creationId xmlns:a16="http://schemas.microsoft.com/office/drawing/2014/main" id="{E322E0D9-FF4D-493F-901E-E5716B005974}"/>
              </a:ext>
            </a:extLst>
          </p:cNvPr>
          <p:cNvCxnSpPr>
            <a:cxnSpLocks/>
          </p:cNvCxnSpPr>
          <p:nvPr/>
        </p:nvCxnSpPr>
        <p:spPr>
          <a:xfrm>
            <a:off x="6163200" y="0"/>
            <a:ext cx="0" cy="1333867"/>
          </a:xfrm>
          <a:prstGeom prst="straightConnector1">
            <a:avLst/>
          </a:prstGeom>
          <a:ln w="28575">
            <a:solidFill>
              <a:srgbClr val="E88920"/>
            </a:solidFill>
            <a:headEnd type="none"/>
            <a:tailEnd type="triangle" w="lg" len="med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36054C35-C485-468F-BFCD-B777BFF8B952}"/>
              </a:ext>
            </a:extLst>
          </p:cNvPr>
          <p:cNvSpPr txBox="1"/>
          <p:nvPr/>
        </p:nvSpPr>
        <p:spPr>
          <a:xfrm>
            <a:off x="808171" y="1333867"/>
            <a:ext cx="3525951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b="1" dirty="0">
                <a:solidFill>
                  <a:schemeClr val="tx1">
                    <a:lumMod val="95000"/>
                  </a:schemeClr>
                </a:solidFill>
              </a:rPr>
              <a:t>Dataset</a:t>
            </a:r>
            <a:r>
              <a:rPr lang="it-IT" sz="2400" b="1" dirty="0">
                <a:solidFill>
                  <a:srgbClr val="E88920"/>
                </a:solidFill>
              </a:rPr>
              <a:t> home made</a:t>
            </a:r>
          </a:p>
          <a:p>
            <a:pPr marL="342900" indent="-342900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it-IT" sz="2400" b="1" dirty="0">
                <a:solidFill>
                  <a:schemeClr val="tx1">
                    <a:lumMod val="95000"/>
                  </a:schemeClr>
                </a:solidFill>
              </a:rPr>
              <a:t>Condizioni </a:t>
            </a:r>
            <a:r>
              <a:rPr lang="it-IT" sz="2400" b="1" dirty="0">
                <a:solidFill>
                  <a:srgbClr val="E88920"/>
                </a:solidFill>
              </a:rPr>
              <a:t>ambientali</a:t>
            </a:r>
          </a:p>
          <a:p>
            <a:pPr marL="342900" indent="-342900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it-IT" sz="2400" b="1" dirty="0">
                <a:solidFill>
                  <a:schemeClr val="tx1">
                    <a:lumMod val="95000"/>
                  </a:schemeClr>
                </a:solidFill>
              </a:rPr>
              <a:t>Differenti </a:t>
            </a:r>
            <a:r>
              <a:rPr lang="it-IT" sz="2400" b="1" dirty="0">
                <a:solidFill>
                  <a:srgbClr val="E88920"/>
                </a:solidFill>
              </a:rPr>
              <a:t>persone</a:t>
            </a:r>
          </a:p>
          <a:p>
            <a:pPr marL="342900" indent="-342900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it-IT" sz="2400" b="1" dirty="0">
                <a:solidFill>
                  <a:srgbClr val="E88920"/>
                </a:solidFill>
              </a:rPr>
              <a:t>800</a:t>
            </a:r>
            <a:r>
              <a:rPr lang="it-IT" sz="2400" b="1" dirty="0">
                <a:solidFill>
                  <a:schemeClr val="tx1">
                    <a:lumMod val="95000"/>
                  </a:schemeClr>
                </a:solidFill>
              </a:rPr>
              <a:t> audio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it-IT" sz="2400" b="1" dirty="0">
              <a:solidFill>
                <a:schemeClr val="tx1">
                  <a:lumMod val="95000"/>
                </a:schemeClr>
              </a:solidFill>
            </a:endParaRPr>
          </a:p>
        </p:txBody>
      </p:sp>
      <p:cxnSp>
        <p:nvCxnSpPr>
          <p:cNvPr id="11" name="Connettore 2 10">
            <a:extLst>
              <a:ext uri="{FF2B5EF4-FFF2-40B4-BE49-F238E27FC236}">
                <a16:creationId xmlns:a16="http://schemas.microsoft.com/office/drawing/2014/main" id="{8A500815-DCB1-46A3-9E52-0C628FBA6A25}"/>
              </a:ext>
            </a:extLst>
          </p:cNvPr>
          <p:cNvCxnSpPr>
            <a:cxnSpLocks/>
          </p:cNvCxnSpPr>
          <p:nvPr/>
        </p:nvCxnSpPr>
        <p:spPr>
          <a:xfrm flipH="1">
            <a:off x="1320800" y="3083560"/>
            <a:ext cx="852606" cy="740295"/>
          </a:xfrm>
          <a:prstGeom prst="straightConnector1">
            <a:avLst/>
          </a:prstGeom>
          <a:ln w="28575">
            <a:solidFill>
              <a:srgbClr val="E88920"/>
            </a:solidFill>
            <a:headEnd type="none"/>
            <a:tailEnd type="triangle" w="lg" len="med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3" name="Connettore 2 12">
            <a:extLst>
              <a:ext uri="{FF2B5EF4-FFF2-40B4-BE49-F238E27FC236}">
                <a16:creationId xmlns:a16="http://schemas.microsoft.com/office/drawing/2014/main" id="{19F5EEBA-0DE5-4EC5-BFAC-1EF652BAA072}"/>
              </a:ext>
            </a:extLst>
          </p:cNvPr>
          <p:cNvCxnSpPr>
            <a:cxnSpLocks/>
          </p:cNvCxnSpPr>
          <p:nvPr/>
        </p:nvCxnSpPr>
        <p:spPr>
          <a:xfrm>
            <a:off x="2173405" y="3083560"/>
            <a:ext cx="0" cy="740295"/>
          </a:xfrm>
          <a:prstGeom prst="straightConnector1">
            <a:avLst/>
          </a:prstGeom>
          <a:ln w="28575">
            <a:solidFill>
              <a:srgbClr val="E88920"/>
            </a:solidFill>
            <a:headEnd type="none"/>
            <a:tailEnd type="triangle" w="lg" len="med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22" name="Connettore 2 21">
            <a:extLst>
              <a:ext uri="{FF2B5EF4-FFF2-40B4-BE49-F238E27FC236}">
                <a16:creationId xmlns:a16="http://schemas.microsoft.com/office/drawing/2014/main" id="{C90818B0-BBBD-4BCD-8D63-B4675C843BA1}"/>
              </a:ext>
            </a:extLst>
          </p:cNvPr>
          <p:cNvCxnSpPr>
            <a:cxnSpLocks/>
          </p:cNvCxnSpPr>
          <p:nvPr/>
        </p:nvCxnSpPr>
        <p:spPr>
          <a:xfrm>
            <a:off x="2173405" y="3083560"/>
            <a:ext cx="838339" cy="700576"/>
          </a:xfrm>
          <a:prstGeom prst="straightConnector1">
            <a:avLst/>
          </a:prstGeom>
          <a:ln w="28575">
            <a:solidFill>
              <a:srgbClr val="E88920"/>
            </a:solidFill>
            <a:headEnd type="none"/>
            <a:tailEnd type="triangle" w="lg" len="med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25" name="CasellaDiTesto 24">
            <a:extLst>
              <a:ext uri="{FF2B5EF4-FFF2-40B4-BE49-F238E27FC236}">
                <a16:creationId xmlns:a16="http://schemas.microsoft.com/office/drawing/2014/main" id="{5A1B87B8-085B-45BC-B172-E6BCA48C239D}"/>
              </a:ext>
            </a:extLst>
          </p:cNvPr>
          <p:cNvSpPr txBox="1"/>
          <p:nvPr/>
        </p:nvSpPr>
        <p:spPr>
          <a:xfrm>
            <a:off x="565061" y="3784136"/>
            <a:ext cx="89499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2000" b="1" dirty="0"/>
              <a:t>Train</a:t>
            </a:r>
          </a:p>
          <a:p>
            <a:pPr algn="ctr"/>
            <a:r>
              <a:rPr lang="it-IT" sz="2000" b="1" dirty="0">
                <a:solidFill>
                  <a:srgbClr val="E88920"/>
                </a:solidFill>
              </a:rPr>
              <a:t>60%</a:t>
            </a:r>
          </a:p>
        </p:txBody>
      </p:sp>
      <p:sp>
        <p:nvSpPr>
          <p:cNvPr id="27" name="CasellaDiTesto 26">
            <a:extLst>
              <a:ext uri="{FF2B5EF4-FFF2-40B4-BE49-F238E27FC236}">
                <a16:creationId xmlns:a16="http://schemas.microsoft.com/office/drawing/2014/main" id="{49DEAF70-30D8-42C3-909F-0AAF55423596}"/>
              </a:ext>
            </a:extLst>
          </p:cNvPr>
          <p:cNvSpPr txBox="1"/>
          <p:nvPr/>
        </p:nvSpPr>
        <p:spPr>
          <a:xfrm>
            <a:off x="1519818" y="3805301"/>
            <a:ext cx="130717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2000" b="1" dirty="0"/>
              <a:t>Validation</a:t>
            </a:r>
          </a:p>
          <a:p>
            <a:pPr algn="ctr"/>
            <a:r>
              <a:rPr lang="it-IT" sz="2000" b="1" dirty="0">
                <a:solidFill>
                  <a:srgbClr val="E88920"/>
                </a:solidFill>
              </a:rPr>
              <a:t>30%</a:t>
            </a:r>
          </a:p>
        </p:txBody>
      </p:sp>
      <p:sp>
        <p:nvSpPr>
          <p:cNvPr id="28" name="CasellaDiTesto 27">
            <a:extLst>
              <a:ext uri="{FF2B5EF4-FFF2-40B4-BE49-F238E27FC236}">
                <a16:creationId xmlns:a16="http://schemas.microsoft.com/office/drawing/2014/main" id="{DCF45EA9-FC98-418F-8F03-738CA771A26A}"/>
              </a:ext>
            </a:extLst>
          </p:cNvPr>
          <p:cNvSpPr txBox="1"/>
          <p:nvPr/>
        </p:nvSpPr>
        <p:spPr>
          <a:xfrm>
            <a:off x="2602378" y="3784136"/>
            <a:ext cx="130717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2000" b="1" dirty="0"/>
              <a:t>Test</a:t>
            </a:r>
          </a:p>
          <a:p>
            <a:pPr algn="ctr"/>
            <a:r>
              <a:rPr lang="it-IT" sz="2000" b="1" dirty="0">
                <a:solidFill>
                  <a:srgbClr val="E88920"/>
                </a:solidFill>
              </a:rPr>
              <a:t>10%</a:t>
            </a:r>
          </a:p>
        </p:txBody>
      </p:sp>
      <p:sp>
        <p:nvSpPr>
          <p:cNvPr id="29" name="CasellaDiTesto 28">
            <a:extLst>
              <a:ext uri="{FF2B5EF4-FFF2-40B4-BE49-F238E27FC236}">
                <a16:creationId xmlns:a16="http://schemas.microsoft.com/office/drawing/2014/main" id="{A787258D-0A98-4486-A90D-11F55C9F9A37}"/>
              </a:ext>
            </a:extLst>
          </p:cNvPr>
          <p:cNvSpPr txBox="1"/>
          <p:nvPr/>
        </p:nvSpPr>
        <p:spPr>
          <a:xfrm>
            <a:off x="4445096" y="1333867"/>
            <a:ext cx="3959995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b="1" dirty="0">
                <a:solidFill>
                  <a:schemeClr val="tx1">
                    <a:lumMod val="95000"/>
                  </a:schemeClr>
                </a:solidFill>
              </a:rPr>
              <a:t>Dataset</a:t>
            </a:r>
            <a:r>
              <a:rPr lang="it-IT" sz="2400" b="1" dirty="0">
                <a:solidFill>
                  <a:srgbClr val="E88920"/>
                </a:solidFill>
              </a:rPr>
              <a:t> Kaggle</a:t>
            </a:r>
          </a:p>
          <a:p>
            <a:pPr marL="342900" indent="-342900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it-IT" sz="2400" b="1" dirty="0">
                <a:solidFill>
                  <a:schemeClr val="tx1">
                    <a:lumMod val="95000"/>
                  </a:schemeClr>
                </a:solidFill>
              </a:rPr>
              <a:t>Veicoli di </a:t>
            </a:r>
            <a:r>
              <a:rPr lang="it-IT" sz="2400" b="1" dirty="0">
                <a:solidFill>
                  <a:srgbClr val="E88920"/>
                </a:solidFill>
              </a:rPr>
              <a:t>emergenza</a:t>
            </a:r>
            <a:r>
              <a:rPr lang="it-IT" sz="2400" b="1" dirty="0">
                <a:solidFill>
                  <a:schemeClr val="tx1">
                    <a:lumMod val="95000"/>
                  </a:schemeClr>
                </a:solidFill>
              </a:rPr>
              <a:t> e </a:t>
            </a:r>
            <a:r>
              <a:rPr lang="it-IT" sz="2400" b="1" dirty="0">
                <a:solidFill>
                  <a:srgbClr val="E88920"/>
                </a:solidFill>
              </a:rPr>
              <a:t>non</a:t>
            </a:r>
          </a:p>
          <a:p>
            <a:pPr marL="342900" indent="-342900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it-IT" sz="2400" b="1" dirty="0">
                <a:solidFill>
                  <a:srgbClr val="E88920"/>
                </a:solidFill>
              </a:rPr>
              <a:t>7290 </a:t>
            </a:r>
            <a:r>
              <a:rPr lang="it-IT" sz="2400" b="1" dirty="0">
                <a:solidFill>
                  <a:schemeClr val="tx1">
                    <a:lumMod val="95000"/>
                  </a:schemeClr>
                </a:solidFill>
              </a:rPr>
              <a:t>immagini</a:t>
            </a:r>
          </a:p>
          <a:p>
            <a:pPr marL="342900" indent="-342900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it-IT" sz="2400" b="1" dirty="0">
                <a:solidFill>
                  <a:schemeClr val="tx1">
                    <a:lumMod val="95000"/>
                  </a:schemeClr>
                </a:solidFill>
              </a:rPr>
              <a:t>Data </a:t>
            </a:r>
            <a:r>
              <a:rPr lang="it-IT" sz="2400" b="1" dirty="0">
                <a:solidFill>
                  <a:srgbClr val="E88920"/>
                </a:solidFill>
              </a:rPr>
              <a:t>augmentation</a:t>
            </a:r>
            <a:r>
              <a:rPr lang="it-IT" sz="2400" b="1" dirty="0">
                <a:solidFill>
                  <a:schemeClr val="tx1">
                    <a:lumMod val="95000"/>
                  </a:schemeClr>
                </a:solidFill>
              </a:rPr>
              <a:t> già presente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it-IT" sz="2400" b="1" dirty="0">
              <a:solidFill>
                <a:schemeClr val="tx1">
                  <a:lumMod val="95000"/>
                </a:schemeClr>
              </a:solidFill>
            </a:endParaRPr>
          </a:p>
        </p:txBody>
      </p:sp>
      <p:pic>
        <p:nvPicPr>
          <p:cNvPr id="31" name="Immagine 30">
            <a:hlinkClick r:id="rId2"/>
            <a:extLst>
              <a:ext uri="{FF2B5EF4-FFF2-40B4-BE49-F238E27FC236}">
                <a16:creationId xmlns:a16="http://schemas.microsoft.com/office/drawing/2014/main" id="{2748F86C-42E9-4226-8E2B-767EFB4AD92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87146" y="4239755"/>
            <a:ext cx="3635890" cy="184468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21000" endPos="22000" dist="5000" dir="5400000" sy="-100000" algn="bl" rotWithShape="0"/>
            <a:softEdge rad="38100"/>
          </a:effectLst>
        </p:spPr>
      </p:pic>
      <p:cxnSp>
        <p:nvCxnSpPr>
          <p:cNvPr id="32" name="Connettore 2 31">
            <a:extLst>
              <a:ext uri="{FF2B5EF4-FFF2-40B4-BE49-F238E27FC236}">
                <a16:creationId xmlns:a16="http://schemas.microsoft.com/office/drawing/2014/main" id="{A4B057B1-CC48-4F0B-992C-6303C62235F9}"/>
              </a:ext>
            </a:extLst>
          </p:cNvPr>
          <p:cNvCxnSpPr>
            <a:cxnSpLocks/>
            <a:endCxn id="31" idx="0"/>
          </p:cNvCxnSpPr>
          <p:nvPr/>
        </p:nvCxnSpPr>
        <p:spPr>
          <a:xfrm>
            <a:off x="7148945" y="3272859"/>
            <a:ext cx="1256146" cy="966896"/>
          </a:xfrm>
          <a:prstGeom prst="straightConnector1">
            <a:avLst/>
          </a:prstGeom>
          <a:ln w="28575">
            <a:solidFill>
              <a:srgbClr val="E88920"/>
            </a:solidFill>
            <a:headEnd type="none"/>
            <a:tailEnd type="triangle" w="lg" len="med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33" name="CasellaDiTesto 32">
            <a:extLst>
              <a:ext uri="{FF2B5EF4-FFF2-40B4-BE49-F238E27FC236}">
                <a16:creationId xmlns:a16="http://schemas.microsoft.com/office/drawing/2014/main" id="{604B4F89-7F2D-48FA-8344-D557D2E380AD}"/>
              </a:ext>
            </a:extLst>
          </p:cNvPr>
          <p:cNvSpPr txBox="1"/>
          <p:nvPr/>
        </p:nvSpPr>
        <p:spPr>
          <a:xfrm>
            <a:off x="8735388" y="1417917"/>
            <a:ext cx="309639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b="1" dirty="0">
                <a:solidFill>
                  <a:schemeClr val="tx1">
                    <a:lumMod val="95000"/>
                  </a:schemeClr>
                </a:solidFill>
              </a:rPr>
              <a:t>Per il retrieval viene utilizzato lo </a:t>
            </a:r>
            <a:r>
              <a:rPr lang="it-IT" sz="2400" b="1" dirty="0">
                <a:solidFill>
                  <a:srgbClr val="E88920"/>
                </a:solidFill>
              </a:rPr>
              <a:t>stesso</a:t>
            </a:r>
            <a:r>
              <a:rPr lang="it-IT" sz="2400" b="1" dirty="0">
                <a:solidFill>
                  <a:schemeClr val="tx1">
                    <a:lumMod val="95000"/>
                  </a:schemeClr>
                </a:solidFill>
              </a:rPr>
              <a:t> dataset</a:t>
            </a:r>
          </a:p>
        </p:txBody>
      </p:sp>
      <p:cxnSp>
        <p:nvCxnSpPr>
          <p:cNvPr id="35" name="Connettore 2 34">
            <a:extLst>
              <a:ext uri="{FF2B5EF4-FFF2-40B4-BE49-F238E27FC236}">
                <a16:creationId xmlns:a16="http://schemas.microsoft.com/office/drawing/2014/main" id="{21092B3E-5D78-4C75-9155-D5DF5637A94E}"/>
              </a:ext>
            </a:extLst>
          </p:cNvPr>
          <p:cNvCxnSpPr>
            <a:cxnSpLocks/>
            <a:endCxn id="31" idx="0"/>
          </p:cNvCxnSpPr>
          <p:nvPr/>
        </p:nvCxnSpPr>
        <p:spPr>
          <a:xfrm flipH="1">
            <a:off x="8405091" y="2618246"/>
            <a:ext cx="1080654" cy="1621509"/>
          </a:xfrm>
          <a:prstGeom prst="straightConnector1">
            <a:avLst/>
          </a:prstGeom>
          <a:ln w="28575">
            <a:solidFill>
              <a:srgbClr val="E88920"/>
            </a:solidFill>
            <a:headEnd type="none"/>
            <a:tailEnd type="triangle" w="lg" len="med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23" name="CasellaDiTesto 22">
            <a:extLst>
              <a:ext uri="{FF2B5EF4-FFF2-40B4-BE49-F238E27FC236}">
                <a16:creationId xmlns:a16="http://schemas.microsoft.com/office/drawing/2014/main" id="{38A24907-BF0F-4BEC-BB04-C23764BCAB74}"/>
              </a:ext>
            </a:extLst>
          </p:cNvPr>
          <p:cNvSpPr txBox="1"/>
          <p:nvPr/>
        </p:nvSpPr>
        <p:spPr>
          <a:xfrm>
            <a:off x="10471595" y="6242260"/>
            <a:ext cx="1720405" cy="5770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sz="1050" i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2020/2021</a:t>
            </a:r>
          </a:p>
          <a:p>
            <a:pPr algn="r"/>
            <a:r>
              <a:rPr lang="it-IT" sz="1050" i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Digital Signal &amp; </a:t>
            </a:r>
          </a:p>
          <a:p>
            <a:pPr algn="r"/>
            <a:r>
              <a:rPr lang="it-IT" sz="1050" i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Image Management</a:t>
            </a:r>
          </a:p>
        </p:txBody>
      </p:sp>
      <p:sp>
        <p:nvSpPr>
          <p:cNvPr id="24" name="CasellaDiTesto 23">
            <a:extLst>
              <a:ext uri="{FF2B5EF4-FFF2-40B4-BE49-F238E27FC236}">
                <a16:creationId xmlns:a16="http://schemas.microsoft.com/office/drawing/2014/main" id="{EB9A1451-7367-4E40-9B6D-EBC8CAFDEDAE}"/>
              </a:ext>
            </a:extLst>
          </p:cNvPr>
          <p:cNvSpPr txBox="1"/>
          <p:nvPr/>
        </p:nvSpPr>
        <p:spPr>
          <a:xfrm>
            <a:off x="15879" y="6468482"/>
            <a:ext cx="4542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dirty="0">
                <a:solidFill>
                  <a:srgbClr val="E8892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189729553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314C69"/>
            </a:gs>
            <a:gs pos="54000">
              <a:srgbClr val="416685"/>
            </a:gs>
            <a:gs pos="81000">
              <a:srgbClr val="4A789A"/>
            </a:gs>
            <a:gs pos="100000">
              <a:srgbClr val="5189AE"/>
            </a:gs>
          </a:gsLst>
          <a:path path="circle">
            <a:fillToRect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sellaDiTesto 1">
            <a:extLst>
              <a:ext uri="{FF2B5EF4-FFF2-40B4-BE49-F238E27FC236}">
                <a16:creationId xmlns:a16="http://schemas.microsoft.com/office/drawing/2014/main" id="{C568E1B7-79E6-425E-B29C-41CBD7F13849}"/>
              </a:ext>
            </a:extLst>
          </p:cNvPr>
          <p:cNvSpPr txBox="1"/>
          <p:nvPr/>
        </p:nvSpPr>
        <p:spPr>
          <a:xfrm>
            <a:off x="1437045" y="417342"/>
            <a:ext cx="518850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4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Audio classification</a:t>
            </a:r>
          </a:p>
        </p:txBody>
      </p:sp>
      <p:pic>
        <p:nvPicPr>
          <p:cNvPr id="8" name="Graphic 5" descr="Cuffie">
            <a:extLst>
              <a:ext uri="{FF2B5EF4-FFF2-40B4-BE49-F238E27FC236}">
                <a16:creationId xmlns:a16="http://schemas.microsoft.com/office/drawing/2014/main" id="{36702A5E-2111-4988-8625-09CA8267F72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26985" y="158044"/>
            <a:ext cx="1223952" cy="1223952"/>
          </a:xfrm>
          <a:prstGeom prst="rect">
            <a:avLst/>
          </a:prstGeom>
        </p:spPr>
      </p:pic>
      <p:sp>
        <p:nvSpPr>
          <p:cNvPr id="10" name="CasellaDiTesto 9">
            <a:extLst>
              <a:ext uri="{FF2B5EF4-FFF2-40B4-BE49-F238E27FC236}">
                <a16:creationId xmlns:a16="http://schemas.microsoft.com/office/drawing/2014/main" id="{5E9FE4B1-9A96-4A7B-992A-36E546FE04C0}"/>
              </a:ext>
            </a:extLst>
          </p:cNvPr>
          <p:cNvSpPr txBox="1"/>
          <p:nvPr/>
        </p:nvSpPr>
        <p:spPr>
          <a:xfrm>
            <a:off x="1990062" y="1566000"/>
            <a:ext cx="240103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3200" b="1" dirty="0">
                <a:solidFill>
                  <a:schemeClr val="tx1">
                    <a:lumMod val="95000"/>
                  </a:schemeClr>
                </a:solidFill>
              </a:rPr>
              <a:t>Traccia audio</a:t>
            </a: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9252DA21-CA0F-488F-97C5-FCC0C8CC22AC}"/>
              </a:ext>
            </a:extLst>
          </p:cNvPr>
          <p:cNvSpPr txBox="1"/>
          <p:nvPr/>
        </p:nvSpPr>
        <p:spPr>
          <a:xfrm>
            <a:off x="7483208" y="1578900"/>
            <a:ext cx="284900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3200" b="1" dirty="0">
                <a:solidFill>
                  <a:schemeClr val="tx1">
                    <a:lumMod val="95000"/>
                  </a:schemeClr>
                </a:solidFill>
              </a:rPr>
              <a:t>Spettrogrammi</a:t>
            </a:r>
          </a:p>
        </p:txBody>
      </p:sp>
      <p:cxnSp>
        <p:nvCxnSpPr>
          <p:cNvPr id="22" name="Connettore diritto 21">
            <a:extLst>
              <a:ext uri="{FF2B5EF4-FFF2-40B4-BE49-F238E27FC236}">
                <a16:creationId xmlns:a16="http://schemas.microsoft.com/office/drawing/2014/main" id="{829E742A-87A9-428E-9E03-B26537EDE29D}"/>
              </a:ext>
            </a:extLst>
          </p:cNvPr>
          <p:cNvCxnSpPr>
            <a:cxnSpLocks/>
          </p:cNvCxnSpPr>
          <p:nvPr/>
        </p:nvCxnSpPr>
        <p:spPr>
          <a:xfrm>
            <a:off x="378691" y="1381996"/>
            <a:ext cx="11536218" cy="0"/>
          </a:xfrm>
          <a:prstGeom prst="line">
            <a:avLst/>
          </a:prstGeom>
          <a:ln w="25400">
            <a:solidFill>
              <a:srgbClr val="E8892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Connettore diritto 22">
            <a:extLst>
              <a:ext uri="{FF2B5EF4-FFF2-40B4-BE49-F238E27FC236}">
                <a16:creationId xmlns:a16="http://schemas.microsoft.com/office/drawing/2014/main" id="{1C795FE2-05C6-4DF1-8453-B4488D77BDE8}"/>
              </a:ext>
            </a:extLst>
          </p:cNvPr>
          <p:cNvCxnSpPr>
            <a:cxnSpLocks/>
          </p:cNvCxnSpPr>
          <p:nvPr/>
        </p:nvCxnSpPr>
        <p:spPr>
          <a:xfrm>
            <a:off x="6096000" y="1681018"/>
            <a:ext cx="50800" cy="4756727"/>
          </a:xfrm>
          <a:prstGeom prst="line">
            <a:avLst/>
          </a:prstGeom>
          <a:ln w="25400">
            <a:solidFill>
              <a:srgbClr val="E8892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CasellaDiTesto 29">
            <a:extLst>
              <a:ext uri="{FF2B5EF4-FFF2-40B4-BE49-F238E27FC236}">
                <a16:creationId xmlns:a16="http://schemas.microsoft.com/office/drawing/2014/main" id="{2B70032F-A2ED-4135-AB31-723C7174081A}"/>
              </a:ext>
            </a:extLst>
          </p:cNvPr>
          <p:cNvSpPr txBox="1"/>
          <p:nvPr/>
        </p:nvSpPr>
        <p:spPr>
          <a:xfrm>
            <a:off x="8334892" y="2157088"/>
            <a:ext cx="114563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3600" b="1" dirty="0">
                <a:solidFill>
                  <a:srgbClr val="E8892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CNN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it-IT" sz="3600" b="1" dirty="0">
              <a:solidFill>
                <a:srgbClr val="E8892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1" name="CasellaDiTesto 30">
            <a:extLst>
              <a:ext uri="{FF2B5EF4-FFF2-40B4-BE49-F238E27FC236}">
                <a16:creationId xmlns:a16="http://schemas.microsoft.com/office/drawing/2014/main" id="{525AF780-80C1-4423-BFEE-675E9C5B0C7A}"/>
              </a:ext>
            </a:extLst>
          </p:cNvPr>
          <p:cNvSpPr txBox="1"/>
          <p:nvPr/>
        </p:nvSpPr>
        <p:spPr>
          <a:xfrm>
            <a:off x="2534951" y="2193983"/>
            <a:ext cx="131125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3600" b="1" dirty="0">
                <a:solidFill>
                  <a:srgbClr val="E8892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SVM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it-IT" sz="3600" b="1" dirty="0">
              <a:solidFill>
                <a:srgbClr val="E8892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2" name="CasellaDiTesto 31">
            <a:extLst>
              <a:ext uri="{FF2B5EF4-FFF2-40B4-BE49-F238E27FC236}">
                <a16:creationId xmlns:a16="http://schemas.microsoft.com/office/drawing/2014/main" id="{693EABD2-A339-4255-A127-73339CFE1391}"/>
              </a:ext>
            </a:extLst>
          </p:cNvPr>
          <p:cNvSpPr txBox="1"/>
          <p:nvPr/>
        </p:nvSpPr>
        <p:spPr>
          <a:xfrm>
            <a:off x="7483208" y="2795291"/>
            <a:ext cx="294374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Clr>
                <a:schemeClr val="tx1"/>
              </a:buClr>
              <a:buFont typeface="+mj-lt"/>
              <a:buAutoNum type="arabicPeriod"/>
            </a:pPr>
            <a:r>
              <a:rPr lang="it-IT" sz="2400" b="1" dirty="0"/>
              <a:t>MobileNet</a:t>
            </a:r>
          </a:p>
          <a:p>
            <a:pPr marL="457200" indent="-457200">
              <a:buClr>
                <a:schemeClr val="tx1"/>
              </a:buClr>
              <a:buFont typeface="+mj-lt"/>
              <a:buAutoNum type="arabicPeriod"/>
            </a:pPr>
            <a:r>
              <a:rPr lang="it-IT" sz="2400" b="1" dirty="0">
                <a:solidFill>
                  <a:srgbClr val="E88920"/>
                </a:solidFill>
              </a:rPr>
              <a:t>MobileNet tagliata</a:t>
            </a:r>
          </a:p>
          <a:p>
            <a:pPr marL="457200" indent="-457200">
              <a:buClr>
                <a:schemeClr val="tx1"/>
              </a:buClr>
              <a:buFont typeface="+mj-lt"/>
              <a:buAutoNum type="arabicPeriod"/>
            </a:pPr>
            <a:r>
              <a:rPr lang="it-IT" sz="2400" b="1" dirty="0"/>
              <a:t>CNN from scratch</a:t>
            </a:r>
          </a:p>
        </p:txBody>
      </p:sp>
      <p:pic>
        <p:nvPicPr>
          <p:cNvPr id="34" name="Immagine 33" descr="Immagine che contiene testo&#10;&#10;Descrizione generata automaticamente">
            <a:extLst>
              <a:ext uri="{FF2B5EF4-FFF2-40B4-BE49-F238E27FC236}">
                <a16:creationId xmlns:a16="http://schemas.microsoft.com/office/drawing/2014/main" id="{9C38B9D3-FEC3-456E-A169-914E2EE0D63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3487" t="12058" r="10201" b="14204"/>
          <a:stretch/>
        </p:blipFill>
        <p:spPr>
          <a:xfrm>
            <a:off x="10572692" y="1720813"/>
            <a:ext cx="1245361" cy="1200329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26000" endPos="24000" dir="5400000" sy="-100000" algn="bl" rotWithShape="0"/>
            <a:softEdge rad="25400"/>
          </a:effectLst>
        </p:spPr>
      </p:pic>
      <p:sp>
        <p:nvSpPr>
          <p:cNvPr id="35" name="CasellaDiTesto 34">
            <a:extLst>
              <a:ext uri="{FF2B5EF4-FFF2-40B4-BE49-F238E27FC236}">
                <a16:creationId xmlns:a16="http://schemas.microsoft.com/office/drawing/2014/main" id="{77042306-6BD4-4A17-9029-E4C3EFBCF239}"/>
              </a:ext>
            </a:extLst>
          </p:cNvPr>
          <p:cNvSpPr txBox="1"/>
          <p:nvPr/>
        </p:nvSpPr>
        <p:spPr>
          <a:xfrm>
            <a:off x="1624887" y="2796435"/>
            <a:ext cx="313138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Clr>
                <a:schemeClr val="tx1"/>
              </a:buClr>
              <a:buFont typeface="+mj-lt"/>
              <a:buAutoNum type="arabicPeriod"/>
            </a:pPr>
            <a:r>
              <a:rPr lang="it-IT" sz="2400" b="1" dirty="0"/>
              <a:t>Zero Crossing Rate</a:t>
            </a:r>
          </a:p>
          <a:p>
            <a:pPr marL="457200" indent="-457200">
              <a:buClr>
                <a:schemeClr val="tx1"/>
              </a:buClr>
              <a:buFont typeface="+mj-lt"/>
              <a:buAutoNum type="arabicPeriod"/>
            </a:pPr>
            <a:r>
              <a:rPr lang="it-IT" sz="2400" b="1" dirty="0">
                <a:solidFill>
                  <a:schemeClr val="tx1">
                    <a:lumMod val="95000"/>
                  </a:schemeClr>
                </a:solidFill>
              </a:rPr>
              <a:t>Standard Deviation</a:t>
            </a:r>
            <a:endParaRPr lang="it-IT" sz="2400" b="1" dirty="0">
              <a:solidFill>
                <a:srgbClr val="E88920"/>
              </a:solidFill>
            </a:endParaRPr>
          </a:p>
          <a:p>
            <a:pPr marL="457200" indent="-457200">
              <a:buClr>
                <a:schemeClr val="tx1"/>
              </a:buClr>
              <a:buFont typeface="+mj-lt"/>
              <a:buAutoNum type="arabicPeriod"/>
            </a:pPr>
            <a:r>
              <a:rPr lang="it-IT" sz="2400" b="1" dirty="0">
                <a:solidFill>
                  <a:schemeClr val="tx1">
                    <a:lumMod val="95000"/>
                  </a:schemeClr>
                </a:solidFill>
              </a:rPr>
              <a:t>Average</a:t>
            </a:r>
            <a:endParaRPr lang="it-IT" sz="2400" b="1" dirty="0">
              <a:solidFill>
                <a:srgbClr val="E88920"/>
              </a:solidFill>
            </a:endParaRPr>
          </a:p>
        </p:txBody>
      </p:sp>
      <p:pic>
        <p:nvPicPr>
          <p:cNvPr id="37" name="Elemento grafico 36" descr="Voce con riempimento a tinta unita">
            <a:extLst>
              <a:ext uri="{FF2B5EF4-FFF2-40B4-BE49-F238E27FC236}">
                <a16:creationId xmlns:a16="http://schemas.microsoft.com/office/drawing/2014/main" id="{8F87158E-BD0C-495C-9647-079667FF3C4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373947" y="1578900"/>
            <a:ext cx="1146538" cy="1146538"/>
          </a:xfrm>
          <a:prstGeom prst="rect">
            <a:avLst/>
          </a:prstGeom>
        </p:spPr>
      </p:pic>
      <p:pic>
        <p:nvPicPr>
          <p:cNvPr id="4" name="Immagine 3" descr="Immagine che contiene testo&#10;&#10;Descrizione generata automaticamente">
            <a:extLst>
              <a:ext uri="{FF2B5EF4-FFF2-40B4-BE49-F238E27FC236}">
                <a16:creationId xmlns:a16="http://schemas.microsoft.com/office/drawing/2014/main" id="{DC38C166-C52A-4FC8-A9D9-DBA90CEDC758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28043" t="54312" r="39831" b="28186"/>
          <a:stretch/>
        </p:blipFill>
        <p:spPr>
          <a:xfrm>
            <a:off x="85047" y="4585471"/>
            <a:ext cx="3198106" cy="1088920"/>
          </a:xfrm>
          <a:prstGeom prst="rect">
            <a:avLst/>
          </a:prstGeom>
          <a:effectLst>
            <a:glow rad="63500">
              <a:schemeClr val="bg2">
                <a:lumMod val="75000"/>
                <a:lumOff val="25000"/>
                <a:alpha val="40000"/>
              </a:schemeClr>
            </a:glow>
            <a:softEdge rad="25400"/>
          </a:effectLst>
        </p:spPr>
      </p:pic>
      <p:pic>
        <p:nvPicPr>
          <p:cNvPr id="6" name="Immagine 5">
            <a:extLst>
              <a:ext uri="{FF2B5EF4-FFF2-40B4-BE49-F238E27FC236}">
                <a16:creationId xmlns:a16="http://schemas.microsoft.com/office/drawing/2014/main" id="{11671F70-1499-4E98-A875-EF98DE81D0FC}"/>
              </a:ext>
            </a:extLst>
          </p:cNvPr>
          <p:cNvPicPr>
            <a:picLocks noChangeAspect="1"/>
          </p:cNvPicPr>
          <p:nvPr/>
        </p:nvPicPr>
        <p:blipFill>
          <a:blip r:embed="rId8"/>
          <a:srcRect t="778" b="778"/>
          <a:stretch/>
        </p:blipFill>
        <p:spPr>
          <a:xfrm>
            <a:off x="3455918" y="4230263"/>
            <a:ext cx="2436619" cy="2398697"/>
          </a:xfrm>
          <a:prstGeom prst="rect">
            <a:avLst/>
          </a:prstGeom>
          <a:effectLst>
            <a:glow rad="63500">
              <a:schemeClr val="bg2">
                <a:lumMod val="75000"/>
                <a:lumOff val="25000"/>
                <a:alpha val="40000"/>
              </a:schemeClr>
            </a:glow>
            <a:softEdge rad="25400"/>
          </a:effectLst>
        </p:spPr>
      </p:pic>
      <p:pic>
        <p:nvPicPr>
          <p:cNvPr id="12" name="Immagine 11">
            <a:extLst>
              <a:ext uri="{FF2B5EF4-FFF2-40B4-BE49-F238E27FC236}">
                <a16:creationId xmlns:a16="http://schemas.microsoft.com/office/drawing/2014/main" id="{D2A845E0-CD48-4E47-9271-5C9352549145}"/>
              </a:ext>
            </a:extLst>
          </p:cNvPr>
          <p:cNvPicPr>
            <a:picLocks noChangeAspect="1"/>
          </p:cNvPicPr>
          <p:nvPr/>
        </p:nvPicPr>
        <p:blipFill rotWithShape="1">
          <a:blip r:embed="rId9"/>
          <a:srcRect t="4092" r="6453" b="2462"/>
          <a:stretch/>
        </p:blipFill>
        <p:spPr>
          <a:xfrm>
            <a:off x="9700745" y="4193034"/>
            <a:ext cx="2434379" cy="2431759"/>
          </a:xfrm>
          <a:prstGeom prst="rect">
            <a:avLst/>
          </a:prstGeom>
          <a:ln w="38100">
            <a:solidFill>
              <a:srgbClr val="E88920"/>
            </a:solidFill>
          </a:ln>
          <a:effectLst/>
        </p:spPr>
      </p:pic>
      <p:pic>
        <p:nvPicPr>
          <p:cNvPr id="17" name="Immagine 16" descr="Immagine che contiene testo&#10;&#10;Descrizione generata automaticamente">
            <a:extLst>
              <a:ext uri="{FF2B5EF4-FFF2-40B4-BE49-F238E27FC236}">
                <a16:creationId xmlns:a16="http://schemas.microsoft.com/office/drawing/2014/main" id="{2C8D0839-0CD9-4948-8FB8-8D23236310F8}"/>
              </a:ext>
            </a:extLst>
          </p:cNvPr>
          <p:cNvPicPr>
            <a:picLocks noChangeAspect="1"/>
          </p:cNvPicPr>
          <p:nvPr/>
        </p:nvPicPr>
        <p:blipFill rotWithShape="1">
          <a:blip r:embed="rId10"/>
          <a:srcRect l="27694" t="44101" r="40475" b="39634"/>
          <a:stretch/>
        </p:blipFill>
        <p:spPr>
          <a:xfrm>
            <a:off x="6288187" y="4603276"/>
            <a:ext cx="3271170" cy="1044653"/>
          </a:xfrm>
          <a:prstGeom prst="rect">
            <a:avLst/>
          </a:prstGeom>
          <a:ln w="38100">
            <a:solidFill>
              <a:srgbClr val="E88920"/>
            </a:solidFill>
          </a:ln>
        </p:spPr>
      </p:pic>
      <p:sp>
        <p:nvSpPr>
          <p:cNvPr id="25" name="CasellaDiTesto 24">
            <a:extLst>
              <a:ext uri="{FF2B5EF4-FFF2-40B4-BE49-F238E27FC236}">
                <a16:creationId xmlns:a16="http://schemas.microsoft.com/office/drawing/2014/main" id="{4BD9502B-E596-4664-8F66-B00C5C9EEF4B}"/>
              </a:ext>
            </a:extLst>
          </p:cNvPr>
          <p:cNvSpPr txBox="1"/>
          <p:nvPr/>
        </p:nvSpPr>
        <p:spPr>
          <a:xfrm>
            <a:off x="15879" y="6468482"/>
            <a:ext cx="4542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dirty="0">
                <a:solidFill>
                  <a:srgbClr val="E8892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3</a:t>
            </a:r>
          </a:p>
        </p:txBody>
      </p:sp>
      <p:grpSp>
        <p:nvGrpSpPr>
          <p:cNvPr id="13" name="Gruppo 12">
            <a:extLst>
              <a:ext uri="{FF2B5EF4-FFF2-40B4-BE49-F238E27FC236}">
                <a16:creationId xmlns:a16="http://schemas.microsoft.com/office/drawing/2014/main" id="{B586E8E6-F86E-4E07-8278-210B7D001E5D}"/>
              </a:ext>
            </a:extLst>
          </p:cNvPr>
          <p:cNvGrpSpPr/>
          <p:nvPr/>
        </p:nvGrpSpPr>
        <p:grpSpPr>
          <a:xfrm>
            <a:off x="10749138" y="158044"/>
            <a:ext cx="934861" cy="915119"/>
            <a:chOff x="10857343" y="120066"/>
            <a:chExt cx="845130" cy="814571"/>
          </a:xfrm>
        </p:grpSpPr>
        <p:pic>
          <p:nvPicPr>
            <p:cNvPr id="27" name="Immagine 26" descr="Immagine che contiene testo&#10;&#10;Descrizione generata automaticamente">
              <a:extLst>
                <a:ext uri="{FF2B5EF4-FFF2-40B4-BE49-F238E27FC236}">
                  <a16:creationId xmlns:a16="http://schemas.microsoft.com/office/drawing/2014/main" id="{DCF75146-9626-4E3E-9A63-206BF104244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13487" t="12058" r="10201" b="14204"/>
            <a:stretch/>
          </p:blipFill>
          <p:spPr>
            <a:xfrm>
              <a:off x="10857343" y="120066"/>
              <a:ext cx="845130" cy="814571"/>
            </a:xfrm>
            <a:prstGeom prst="roundRect">
              <a:avLst>
                <a:gd name="adj" fmla="val 47772"/>
              </a:avLst>
            </a:prstGeom>
            <a:solidFill>
              <a:srgbClr val="FFFFFF">
                <a:shade val="85000"/>
              </a:srgbClr>
            </a:solidFill>
            <a:ln>
              <a:noFill/>
            </a:ln>
            <a:effectLst>
              <a:softEdge rad="25400"/>
            </a:effectLst>
          </p:spPr>
        </p:pic>
        <p:pic>
          <p:nvPicPr>
            <p:cNvPr id="28" name="Elemento grafico 27" descr="Voce con riempimento a tinta unita">
              <a:extLst>
                <a:ext uri="{FF2B5EF4-FFF2-40B4-BE49-F238E27FC236}">
                  <a16:creationId xmlns:a16="http://schemas.microsoft.com/office/drawing/2014/main" id="{BA5F25CD-11A6-475A-8271-F3B088135971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/>
            </a:stretch>
          </p:blipFill>
          <p:spPr>
            <a:xfrm>
              <a:off x="10967344" y="233207"/>
              <a:ext cx="626925" cy="62692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3916090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314C69"/>
            </a:gs>
            <a:gs pos="54000">
              <a:srgbClr val="416685"/>
            </a:gs>
            <a:gs pos="81000">
              <a:srgbClr val="4A789A"/>
            </a:gs>
            <a:gs pos="100000">
              <a:srgbClr val="5189AE"/>
            </a:gs>
          </a:gsLst>
          <a:path path="circle">
            <a:fillToRect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sellaDiTesto 1">
            <a:extLst>
              <a:ext uri="{FF2B5EF4-FFF2-40B4-BE49-F238E27FC236}">
                <a16:creationId xmlns:a16="http://schemas.microsoft.com/office/drawing/2014/main" id="{C568E1B7-79E6-425E-B29C-41CBD7F13849}"/>
              </a:ext>
            </a:extLst>
          </p:cNvPr>
          <p:cNvSpPr txBox="1"/>
          <p:nvPr/>
        </p:nvSpPr>
        <p:spPr>
          <a:xfrm>
            <a:off x="1437045" y="417342"/>
            <a:ext cx="518850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4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Audio classification</a:t>
            </a:r>
          </a:p>
        </p:txBody>
      </p:sp>
      <p:pic>
        <p:nvPicPr>
          <p:cNvPr id="8" name="Graphic 5" descr="Cuffie">
            <a:extLst>
              <a:ext uri="{FF2B5EF4-FFF2-40B4-BE49-F238E27FC236}">
                <a16:creationId xmlns:a16="http://schemas.microsoft.com/office/drawing/2014/main" id="{36702A5E-2111-4988-8625-09CA8267F72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26985" y="158044"/>
            <a:ext cx="1223952" cy="1223952"/>
          </a:xfrm>
          <a:prstGeom prst="rect">
            <a:avLst/>
          </a:prstGeom>
        </p:spPr>
      </p:pic>
      <p:cxnSp>
        <p:nvCxnSpPr>
          <p:cNvPr id="22" name="Connettore diritto 21">
            <a:extLst>
              <a:ext uri="{FF2B5EF4-FFF2-40B4-BE49-F238E27FC236}">
                <a16:creationId xmlns:a16="http://schemas.microsoft.com/office/drawing/2014/main" id="{829E742A-87A9-428E-9E03-B26537EDE29D}"/>
              </a:ext>
            </a:extLst>
          </p:cNvPr>
          <p:cNvCxnSpPr>
            <a:cxnSpLocks/>
          </p:cNvCxnSpPr>
          <p:nvPr/>
        </p:nvCxnSpPr>
        <p:spPr>
          <a:xfrm>
            <a:off x="378691" y="1381996"/>
            <a:ext cx="11536218" cy="0"/>
          </a:xfrm>
          <a:prstGeom prst="line">
            <a:avLst/>
          </a:prstGeom>
          <a:ln w="25400">
            <a:solidFill>
              <a:srgbClr val="E8892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3228E51E-4A19-4E94-B404-82154C4AD8DF}"/>
              </a:ext>
            </a:extLst>
          </p:cNvPr>
          <p:cNvSpPr txBox="1"/>
          <p:nvPr/>
        </p:nvSpPr>
        <p:spPr>
          <a:xfrm>
            <a:off x="4628584" y="2767280"/>
            <a:ext cx="2934832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8000" b="1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DEMO</a:t>
            </a:r>
          </a:p>
        </p:txBody>
      </p: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F63B36B1-98A6-440D-B11D-F18F521D2BA0}"/>
              </a:ext>
            </a:extLst>
          </p:cNvPr>
          <p:cNvSpPr txBox="1"/>
          <p:nvPr/>
        </p:nvSpPr>
        <p:spPr>
          <a:xfrm>
            <a:off x="10471595" y="6242260"/>
            <a:ext cx="1720405" cy="5770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sz="1050" i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2020/2021</a:t>
            </a:r>
          </a:p>
          <a:p>
            <a:pPr algn="r"/>
            <a:r>
              <a:rPr lang="it-IT" sz="1050" i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Digital Signal &amp; </a:t>
            </a:r>
          </a:p>
          <a:p>
            <a:pPr algn="r"/>
            <a:r>
              <a:rPr lang="it-IT" sz="1050" i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Image Management</a:t>
            </a:r>
          </a:p>
        </p:txBody>
      </p: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1A6AE0D8-448F-45D8-9CD8-A5BF8A685145}"/>
              </a:ext>
            </a:extLst>
          </p:cNvPr>
          <p:cNvSpPr txBox="1"/>
          <p:nvPr/>
        </p:nvSpPr>
        <p:spPr>
          <a:xfrm>
            <a:off x="15879" y="6468482"/>
            <a:ext cx="4542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dirty="0">
                <a:solidFill>
                  <a:srgbClr val="E8892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4</a:t>
            </a:r>
          </a:p>
        </p:txBody>
      </p:sp>
      <p:pic>
        <p:nvPicPr>
          <p:cNvPr id="13" name="Elemento grafico 12" descr="Manichino di prova con riempimento a tinta unita">
            <a:extLst>
              <a:ext uri="{FF2B5EF4-FFF2-40B4-BE49-F238E27FC236}">
                <a16:creationId xmlns:a16="http://schemas.microsoft.com/office/drawing/2014/main" id="{E73FECD1-F214-4B42-A096-6761E1DD724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011381" y="2205600"/>
            <a:ext cx="2526146" cy="2526146"/>
          </a:xfrm>
          <a:prstGeom prst="rect">
            <a:avLst/>
          </a:prstGeom>
        </p:spPr>
      </p:pic>
      <p:pic>
        <p:nvPicPr>
          <p:cNvPr id="4" name="Elemento grafico 3" descr="Radiomicrofono con riempimento a tinta unita">
            <a:extLst>
              <a:ext uri="{FF2B5EF4-FFF2-40B4-BE49-F238E27FC236}">
                <a16:creationId xmlns:a16="http://schemas.microsoft.com/office/drawing/2014/main" id="{D8D40C1E-9641-40A5-9B61-B26433D402A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9072552" y="2608470"/>
            <a:ext cx="1720406" cy="17204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386489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314C69"/>
            </a:gs>
            <a:gs pos="54000">
              <a:srgbClr val="416685"/>
            </a:gs>
            <a:gs pos="81000">
              <a:srgbClr val="4A789A"/>
            </a:gs>
            <a:gs pos="100000">
              <a:srgbClr val="5189AE"/>
            </a:gs>
          </a:gsLst>
          <a:path path="circle">
            <a:fillToRect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" name="Connettore diritto 21">
            <a:extLst>
              <a:ext uri="{FF2B5EF4-FFF2-40B4-BE49-F238E27FC236}">
                <a16:creationId xmlns:a16="http://schemas.microsoft.com/office/drawing/2014/main" id="{829E742A-87A9-428E-9E03-B26537EDE29D}"/>
              </a:ext>
            </a:extLst>
          </p:cNvPr>
          <p:cNvCxnSpPr>
            <a:cxnSpLocks/>
          </p:cNvCxnSpPr>
          <p:nvPr/>
        </p:nvCxnSpPr>
        <p:spPr>
          <a:xfrm>
            <a:off x="378691" y="1381996"/>
            <a:ext cx="11536218" cy="0"/>
          </a:xfrm>
          <a:prstGeom prst="line">
            <a:avLst/>
          </a:prstGeom>
          <a:ln w="25400">
            <a:solidFill>
              <a:srgbClr val="E8892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Graphic 5" descr="Cuffie">
            <a:extLst>
              <a:ext uri="{FF2B5EF4-FFF2-40B4-BE49-F238E27FC236}">
                <a16:creationId xmlns:a16="http://schemas.microsoft.com/office/drawing/2014/main" id="{36702A5E-2111-4988-8625-09CA8267F72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26985" y="158044"/>
            <a:ext cx="1223952" cy="1223952"/>
          </a:xfrm>
          <a:prstGeom prst="rect">
            <a:avLst/>
          </a:prstGeom>
        </p:spPr>
      </p:pic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F63B36B1-98A6-440D-B11D-F18F521D2BA0}"/>
              </a:ext>
            </a:extLst>
          </p:cNvPr>
          <p:cNvSpPr txBox="1"/>
          <p:nvPr/>
        </p:nvSpPr>
        <p:spPr>
          <a:xfrm>
            <a:off x="10471595" y="6242260"/>
            <a:ext cx="1720405" cy="5770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sz="1050" i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2020/2021</a:t>
            </a:r>
          </a:p>
          <a:p>
            <a:pPr algn="r"/>
            <a:r>
              <a:rPr lang="it-IT" sz="1050" i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Digital Signal &amp; </a:t>
            </a:r>
          </a:p>
          <a:p>
            <a:pPr algn="r"/>
            <a:r>
              <a:rPr lang="it-IT" sz="1050" i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Image Management</a:t>
            </a:r>
          </a:p>
        </p:txBody>
      </p: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1A6AE0D8-448F-45D8-9CD8-A5BF8A685145}"/>
              </a:ext>
            </a:extLst>
          </p:cNvPr>
          <p:cNvSpPr txBox="1"/>
          <p:nvPr/>
        </p:nvSpPr>
        <p:spPr>
          <a:xfrm>
            <a:off x="15879" y="6468482"/>
            <a:ext cx="4542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dirty="0">
                <a:solidFill>
                  <a:srgbClr val="E8892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4</a:t>
            </a: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F7981674-24E6-4F9C-B68A-D8627170CFA1}"/>
              </a:ext>
            </a:extLst>
          </p:cNvPr>
          <p:cNvSpPr txBox="1"/>
          <p:nvPr/>
        </p:nvSpPr>
        <p:spPr>
          <a:xfrm>
            <a:off x="949805" y="-14810"/>
            <a:ext cx="293483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2800" b="1" i="1" dirty="0">
                <a:solidFill>
                  <a:srgbClr val="E8892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DEMO</a:t>
            </a:r>
          </a:p>
        </p:txBody>
      </p:sp>
      <p:pic>
        <p:nvPicPr>
          <p:cNvPr id="13" name="Elemento grafico 12" descr="Manichino di prova con riempimento a tinta unita">
            <a:extLst>
              <a:ext uri="{FF2B5EF4-FFF2-40B4-BE49-F238E27FC236}">
                <a16:creationId xmlns:a16="http://schemas.microsoft.com/office/drawing/2014/main" id="{E73FECD1-F214-4B42-A096-6761E1DD724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9726902" y="0"/>
            <a:ext cx="608589" cy="6085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099523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314C69"/>
            </a:gs>
            <a:gs pos="54000">
              <a:srgbClr val="416685"/>
            </a:gs>
            <a:gs pos="81000">
              <a:srgbClr val="4A789A"/>
            </a:gs>
            <a:gs pos="100000">
              <a:srgbClr val="5189AE"/>
            </a:gs>
          </a:gsLst>
          <a:path path="circle">
            <a:fillToRect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sellaDiTesto 1">
            <a:extLst>
              <a:ext uri="{FF2B5EF4-FFF2-40B4-BE49-F238E27FC236}">
                <a16:creationId xmlns:a16="http://schemas.microsoft.com/office/drawing/2014/main" id="{C568E1B7-79E6-425E-B29C-41CBD7F13849}"/>
              </a:ext>
            </a:extLst>
          </p:cNvPr>
          <p:cNvSpPr txBox="1"/>
          <p:nvPr/>
        </p:nvSpPr>
        <p:spPr>
          <a:xfrm>
            <a:off x="1437045" y="417342"/>
            <a:ext cx="518850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4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Image classification</a:t>
            </a:r>
          </a:p>
        </p:txBody>
      </p:sp>
      <p:cxnSp>
        <p:nvCxnSpPr>
          <p:cNvPr id="22" name="Connettore diritto 21">
            <a:extLst>
              <a:ext uri="{FF2B5EF4-FFF2-40B4-BE49-F238E27FC236}">
                <a16:creationId xmlns:a16="http://schemas.microsoft.com/office/drawing/2014/main" id="{829E742A-87A9-428E-9E03-B26537EDE29D}"/>
              </a:ext>
            </a:extLst>
          </p:cNvPr>
          <p:cNvCxnSpPr>
            <a:cxnSpLocks/>
          </p:cNvCxnSpPr>
          <p:nvPr/>
        </p:nvCxnSpPr>
        <p:spPr>
          <a:xfrm>
            <a:off x="378691" y="1381996"/>
            <a:ext cx="11536218" cy="0"/>
          </a:xfrm>
          <a:prstGeom prst="line">
            <a:avLst/>
          </a:prstGeom>
          <a:ln w="25400">
            <a:solidFill>
              <a:srgbClr val="E8892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Elemento grafico 5" descr="Immagine con riempimento a tinta unita">
            <a:extLst>
              <a:ext uri="{FF2B5EF4-FFF2-40B4-BE49-F238E27FC236}">
                <a16:creationId xmlns:a16="http://schemas.microsoft.com/office/drawing/2014/main" id="{9905D9FA-1E40-4FEF-8605-48B9E06AFED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277091" y="303663"/>
            <a:ext cx="1058354" cy="1058354"/>
          </a:xfrm>
          <a:prstGeom prst="rect">
            <a:avLst/>
          </a:prstGeom>
        </p:spPr>
      </p:pic>
      <p:sp>
        <p:nvSpPr>
          <p:cNvPr id="5" name="CasellaDiTesto 4">
            <a:extLst>
              <a:ext uri="{FF2B5EF4-FFF2-40B4-BE49-F238E27FC236}">
                <a16:creationId xmlns:a16="http://schemas.microsoft.com/office/drawing/2014/main" id="{7DCBE7B2-35AD-42E6-9F94-BB1C3A81B2A8}"/>
              </a:ext>
            </a:extLst>
          </p:cNvPr>
          <p:cNvSpPr txBox="1"/>
          <p:nvPr/>
        </p:nvSpPr>
        <p:spPr>
          <a:xfrm>
            <a:off x="2037734" y="2397345"/>
            <a:ext cx="233456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Clr>
                <a:schemeClr val="tx1"/>
              </a:buClr>
            </a:pPr>
            <a:r>
              <a:rPr lang="it-IT" sz="4000" b="1" i="1" dirty="0">
                <a:solidFill>
                  <a:srgbClr val="E8892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XCEPTION</a:t>
            </a:r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02ADB203-668E-4727-9395-0BD57BAAAE50}"/>
              </a:ext>
            </a:extLst>
          </p:cNvPr>
          <p:cNvSpPr txBox="1"/>
          <p:nvPr/>
        </p:nvSpPr>
        <p:spPr>
          <a:xfrm>
            <a:off x="1062646" y="5122061"/>
            <a:ext cx="428474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Clr>
                <a:schemeClr val="tx1"/>
              </a:buClr>
            </a:pPr>
            <a:r>
              <a:rPr lang="it-IT" sz="4000" b="1" i="1" dirty="0">
                <a:solidFill>
                  <a:srgbClr val="E8892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CNN from SCRATCH</a:t>
            </a:r>
          </a:p>
        </p:txBody>
      </p:sp>
      <p:cxnSp>
        <p:nvCxnSpPr>
          <p:cNvPr id="10" name="Connettore diritto 9">
            <a:extLst>
              <a:ext uri="{FF2B5EF4-FFF2-40B4-BE49-F238E27FC236}">
                <a16:creationId xmlns:a16="http://schemas.microsoft.com/office/drawing/2014/main" id="{219BA124-20D1-491C-8BD4-968477867CCA}"/>
              </a:ext>
            </a:extLst>
          </p:cNvPr>
          <p:cNvCxnSpPr>
            <a:cxnSpLocks/>
          </p:cNvCxnSpPr>
          <p:nvPr/>
        </p:nvCxnSpPr>
        <p:spPr>
          <a:xfrm>
            <a:off x="378691" y="4120579"/>
            <a:ext cx="11536218" cy="0"/>
          </a:xfrm>
          <a:prstGeom prst="line">
            <a:avLst/>
          </a:prstGeom>
          <a:ln w="25400">
            <a:solidFill>
              <a:srgbClr val="E8892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1" name="Gruppo 10">
            <a:extLst>
              <a:ext uri="{FF2B5EF4-FFF2-40B4-BE49-F238E27FC236}">
                <a16:creationId xmlns:a16="http://schemas.microsoft.com/office/drawing/2014/main" id="{022B4CD0-8076-4FBF-9D8A-FBA904CD01FB}"/>
              </a:ext>
            </a:extLst>
          </p:cNvPr>
          <p:cNvGrpSpPr/>
          <p:nvPr/>
        </p:nvGrpSpPr>
        <p:grpSpPr>
          <a:xfrm>
            <a:off x="10122117" y="189986"/>
            <a:ext cx="1265675" cy="1058353"/>
            <a:chOff x="10502132" y="497774"/>
            <a:chExt cx="992831" cy="860205"/>
          </a:xfrm>
        </p:grpSpPr>
        <p:pic>
          <p:nvPicPr>
            <p:cNvPr id="17" name="Immagine 16" descr="Immagine che contiene testo, esterni, edificio, automobile&#10;&#10;Descrizione generata automaticamente">
              <a:extLst>
                <a:ext uri="{FF2B5EF4-FFF2-40B4-BE49-F238E27FC236}">
                  <a16:creationId xmlns:a16="http://schemas.microsoft.com/office/drawing/2014/main" id="{7CF3F9C7-2807-4B34-B174-B382C0AFED3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0771054" y="802480"/>
              <a:ext cx="555499" cy="555499"/>
            </a:xfrm>
            <a:prstGeom prst="rect">
              <a:avLst/>
            </a:prstGeom>
            <a:effectLst>
              <a:softEdge rad="38100"/>
            </a:effectLst>
          </p:spPr>
        </p:pic>
        <p:pic>
          <p:nvPicPr>
            <p:cNvPr id="13" name="Immagine 12" descr="Immagine che contiene testo, automobile, edificio, camion&#10;&#10;Descrizione generata automaticamente">
              <a:extLst>
                <a:ext uri="{FF2B5EF4-FFF2-40B4-BE49-F238E27FC236}">
                  <a16:creationId xmlns:a16="http://schemas.microsoft.com/office/drawing/2014/main" id="{022D346F-F7DD-4FEB-9F95-07B9286F5F7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 rot="1529278">
              <a:off x="10946394" y="519822"/>
              <a:ext cx="548569" cy="548569"/>
            </a:xfrm>
            <a:prstGeom prst="rect">
              <a:avLst/>
            </a:prstGeom>
            <a:effectLst>
              <a:softEdge rad="38100"/>
            </a:effectLst>
          </p:spPr>
        </p:pic>
        <p:pic>
          <p:nvPicPr>
            <p:cNvPr id="15" name="Immagine 14" descr="Immagine che contiene testo, esterni, strada, camion&#10;&#10;Descrizione generata automaticamente">
              <a:extLst>
                <a:ext uri="{FF2B5EF4-FFF2-40B4-BE49-F238E27FC236}">
                  <a16:creationId xmlns:a16="http://schemas.microsoft.com/office/drawing/2014/main" id="{B67D933A-8F77-4910-A0F2-F629D8E1BA5F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 rot="20532935">
              <a:off x="10502132" y="497774"/>
              <a:ext cx="537844" cy="537844"/>
            </a:xfrm>
            <a:prstGeom prst="rect">
              <a:avLst/>
            </a:prstGeom>
            <a:effectLst>
              <a:softEdge rad="38100"/>
            </a:effectLst>
          </p:spPr>
        </p:pic>
      </p:grpSp>
      <p:sp>
        <p:nvSpPr>
          <p:cNvPr id="25" name="CasellaDiTesto 24">
            <a:extLst>
              <a:ext uri="{FF2B5EF4-FFF2-40B4-BE49-F238E27FC236}">
                <a16:creationId xmlns:a16="http://schemas.microsoft.com/office/drawing/2014/main" id="{4B48C47C-02BB-4648-9646-BD3B24F628EE}"/>
              </a:ext>
            </a:extLst>
          </p:cNvPr>
          <p:cNvSpPr txBox="1"/>
          <p:nvPr/>
        </p:nvSpPr>
        <p:spPr>
          <a:xfrm>
            <a:off x="15879" y="6468482"/>
            <a:ext cx="4542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dirty="0">
                <a:solidFill>
                  <a:srgbClr val="E8892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5</a:t>
            </a:r>
          </a:p>
        </p:txBody>
      </p:sp>
      <p:pic>
        <p:nvPicPr>
          <p:cNvPr id="7" name="Immagine 6">
            <a:extLst>
              <a:ext uri="{FF2B5EF4-FFF2-40B4-BE49-F238E27FC236}">
                <a16:creationId xmlns:a16="http://schemas.microsoft.com/office/drawing/2014/main" id="{0EA6A4EA-C3C0-45DA-B135-A7189B95058C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l="29945" t="34000" r="3730" b="25333"/>
          <a:stretch/>
        </p:blipFill>
        <p:spPr>
          <a:xfrm>
            <a:off x="5892809" y="4353697"/>
            <a:ext cx="6000487" cy="2299451"/>
          </a:xfrm>
          <a:prstGeom prst="rect">
            <a:avLst/>
          </a:prstGeom>
          <a:effectLst>
            <a:glow rad="63500">
              <a:schemeClr val="bg2">
                <a:lumMod val="85000"/>
                <a:lumOff val="15000"/>
                <a:alpha val="40000"/>
              </a:schemeClr>
            </a:glow>
            <a:softEdge rad="38100"/>
          </a:effectLst>
        </p:spPr>
      </p:pic>
      <p:pic>
        <p:nvPicPr>
          <p:cNvPr id="16" name="Immagine 15">
            <a:extLst>
              <a:ext uri="{FF2B5EF4-FFF2-40B4-BE49-F238E27FC236}">
                <a16:creationId xmlns:a16="http://schemas.microsoft.com/office/drawing/2014/main" id="{9FAD5FBE-8AEE-4CD1-AB27-FD84FA3459B9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807942" y="1499163"/>
            <a:ext cx="4170219" cy="2452692"/>
          </a:xfrm>
          <a:prstGeom prst="rect">
            <a:avLst/>
          </a:prstGeom>
          <a:effectLst>
            <a:glow rad="63500">
              <a:schemeClr val="bg2">
                <a:lumMod val="85000"/>
                <a:lumOff val="15000"/>
                <a:alpha val="40000"/>
              </a:schemeClr>
            </a:glow>
            <a:softEdge rad="25400"/>
          </a:effectLst>
        </p:spPr>
      </p:pic>
      <p:sp>
        <p:nvSpPr>
          <p:cNvPr id="19" name="CasellaDiTesto 18">
            <a:extLst>
              <a:ext uri="{FF2B5EF4-FFF2-40B4-BE49-F238E27FC236}">
                <a16:creationId xmlns:a16="http://schemas.microsoft.com/office/drawing/2014/main" id="{E975EB1C-E91B-4490-9D13-3BDAD39AF391}"/>
              </a:ext>
            </a:extLst>
          </p:cNvPr>
          <p:cNvSpPr txBox="1"/>
          <p:nvPr/>
        </p:nvSpPr>
        <p:spPr>
          <a:xfrm>
            <a:off x="8016353" y="645000"/>
            <a:ext cx="196491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Architecture</a:t>
            </a:r>
          </a:p>
        </p:txBody>
      </p:sp>
    </p:spTree>
    <p:extLst>
      <p:ext uri="{BB962C8B-B14F-4D97-AF65-F5344CB8AC3E}">
        <p14:creationId xmlns:p14="http://schemas.microsoft.com/office/powerpoint/2010/main" val="48656595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314C69"/>
            </a:gs>
            <a:gs pos="54000">
              <a:srgbClr val="416685"/>
            </a:gs>
            <a:gs pos="81000">
              <a:srgbClr val="4A789A"/>
            </a:gs>
            <a:gs pos="100000">
              <a:srgbClr val="5189AE"/>
            </a:gs>
          </a:gsLst>
          <a:path path="circle">
            <a:fillToRect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sellaDiTesto 1">
            <a:extLst>
              <a:ext uri="{FF2B5EF4-FFF2-40B4-BE49-F238E27FC236}">
                <a16:creationId xmlns:a16="http://schemas.microsoft.com/office/drawing/2014/main" id="{C568E1B7-79E6-425E-B29C-41CBD7F13849}"/>
              </a:ext>
            </a:extLst>
          </p:cNvPr>
          <p:cNvSpPr txBox="1"/>
          <p:nvPr/>
        </p:nvSpPr>
        <p:spPr>
          <a:xfrm>
            <a:off x="1437045" y="417342"/>
            <a:ext cx="518850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4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Image classification</a:t>
            </a:r>
          </a:p>
        </p:txBody>
      </p:sp>
      <p:cxnSp>
        <p:nvCxnSpPr>
          <p:cNvPr id="22" name="Connettore diritto 21">
            <a:extLst>
              <a:ext uri="{FF2B5EF4-FFF2-40B4-BE49-F238E27FC236}">
                <a16:creationId xmlns:a16="http://schemas.microsoft.com/office/drawing/2014/main" id="{829E742A-87A9-428E-9E03-B26537EDE29D}"/>
              </a:ext>
            </a:extLst>
          </p:cNvPr>
          <p:cNvCxnSpPr>
            <a:cxnSpLocks/>
          </p:cNvCxnSpPr>
          <p:nvPr/>
        </p:nvCxnSpPr>
        <p:spPr>
          <a:xfrm>
            <a:off x="378691" y="1381996"/>
            <a:ext cx="11536218" cy="0"/>
          </a:xfrm>
          <a:prstGeom prst="line">
            <a:avLst/>
          </a:prstGeom>
          <a:ln w="25400">
            <a:solidFill>
              <a:srgbClr val="E8892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Elemento grafico 5" descr="Immagine con riempimento a tinta unita">
            <a:extLst>
              <a:ext uri="{FF2B5EF4-FFF2-40B4-BE49-F238E27FC236}">
                <a16:creationId xmlns:a16="http://schemas.microsoft.com/office/drawing/2014/main" id="{9905D9FA-1E40-4FEF-8605-48B9E06AFED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77091" y="303663"/>
            <a:ext cx="1058354" cy="1058354"/>
          </a:xfrm>
          <a:prstGeom prst="rect">
            <a:avLst/>
          </a:prstGeom>
        </p:spPr>
      </p:pic>
      <p:sp>
        <p:nvSpPr>
          <p:cNvPr id="5" name="CasellaDiTesto 4">
            <a:extLst>
              <a:ext uri="{FF2B5EF4-FFF2-40B4-BE49-F238E27FC236}">
                <a16:creationId xmlns:a16="http://schemas.microsoft.com/office/drawing/2014/main" id="{7DCBE7B2-35AD-42E6-9F94-BB1C3A81B2A8}"/>
              </a:ext>
            </a:extLst>
          </p:cNvPr>
          <p:cNvSpPr txBox="1"/>
          <p:nvPr/>
        </p:nvSpPr>
        <p:spPr>
          <a:xfrm>
            <a:off x="2494934" y="1552269"/>
            <a:ext cx="233456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Clr>
                <a:schemeClr val="tx1"/>
              </a:buClr>
            </a:pPr>
            <a:r>
              <a:rPr lang="it-IT" sz="4000" b="1" i="1" dirty="0">
                <a:solidFill>
                  <a:srgbClr val="E8892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XCEPTION</a:t>
            </a:r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02ADB203-668E-4727-9395-0BD57BAAAE50}"/>
              </a:ext>
            </a:extLst>
          </p:cNvPr>
          <p:cNvSpPr txBox="1"/>
          <p:nvPr/>
        </p:nvSpPr>
        <p:spPr>
          <a:xfrm>
            <a:off x="1519846" y="4290851"/>
            <a:ext cx="428474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Clr>
                <a:schemeClr val="tx1"/>
              </a:buClr>
            </a:pPr>
            <a:r>
              <a:rPr lang="it-IT" sz="4000" b="1" i="1" dirty="0">
                <a:solidFill>
                  <a:srgbClr val="E8892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CNN from SCRATCH</a:t>
            </a:r>
          </a:p>
        </p:txBody>
      </p:sp>
      <p:cxnSp>
        <p:nvCxnSpPr>
          <p:cNvPr id="10" name="Connettore diritto 9">
            <a:extLst>
              <a:ext uri="{FF2B5EF4-FFF2-40B4-BE49-F238E27FC236}">
                <a16:creationId xmlns:a16="http://schemas.microsoft.com/office/drawing/2014/main" id="{219BA124-20D1-491C-8BD4-968477867CCA}"/>
              </a:ext>
            </a:extLst>
          </p:cNvPr>
          <p:cNvCxnSpPr>
            <a:cxnSpLocks/>
          </p:cNvCxnSpPr>
          <p:nvPr/>
        </p:nvCxnSpPr>
        <p:spPr>
          <a:xfrm>
            <a:off x="378691" y="4120579"/>
            <a:ext cx="11536218" cy="0"/>
          </a:xfrm>
          <a:prstGeom prst="line">
            <a:avLst/>
          </a:prstGeom>
          <a:ln w="25400">
            <a:solidFill>
              <a:srgbClr val="E8892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1" name="Gruppo 10">
            <a:extLst>
              <a:ext uri="{FF2B5EF4-FFF2-40B4-BE49-F238E27FC236}">
                <a16:creationId xmlns:a16="http://schemas.microsoft.com/office/drawing/2014/main" id="{022B4CD0-8076-4FBF-9D8A-FBA904CD01FB}"/>
              </a:ext>
            </a:extLst>
          </p:cNvPr>
          <p:cNvGrpSpPr/>
          <p:nvPr/>
        </p:nvGrpSpPr>
        <p:grpSpPr>
          <a:xfrm>
            <a:off x="10122117" y="189986"/>
            <a:ext cx="1265675" cy="1058353"/>
            <a:chOff x="10502132" y="497774"/>
            <a:chExt cx="992831" cy="860205"/>
          </a:xfrm>
        </p:grpSpPr>
        <p:pic>
          <p:nvPicPr>
            <p:cNvPr id="17" name="Immagine 16" descr="Immagine che contiene testo, esterni, edificio, automobile&#10;&#10;Descrizione generata automaticamente">
              <a:extLst>
                <a:ext uri="{FF2B5EF4-FFF2-40B4-BE49-F238E27FC236}">
                  <a16:creationId xmlns:a16="http://schemas.microsoft.com/office/drawing/2014/main" id="{7CF3F9C7-2807-4B34-B174-B382C0AFED3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0771054" y="802480"/>
              <a:ext cx="555499" cy="555499"/>
            </a:xfrm>
            <a:prstGeom prst="rect">
              <a:avLst/>
            </a:prstGeom>
            <a:effectLst>
              <a:softEdge rad="38100"/>
            </a:effectLst>
          </p:spPr>
        </p:pic>
        <p:pic>
          <p:nvPicPr>
            <p:cNvPr id="13" name="Immagine 12" descr="Immagine che contiene testo, automobile, edificio, camion&#10;&#10;Descrizione generata automaticamente">
              <a:extLst>
                <a:ext uri="{FF2B5EF4-FFF2-40B4-BE49-F238E27FC236}">
                  <a16:creationId xmlns:a16="http://schemas.microsoft.com/office/drawing/2014/main" id="{022D346F-F7DD-4FEB-9F95-07B9286F5F76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 rot="1529278">
              <a:off x="10946394" y="519822"/>
              <a:ext cx="548569" cy="548569"/>
            </a:xfrm>
            <a:prstGeom prst="rect">
              <a:avLst/>
            </a:prstGeom>
            <a:effectLst>
              <a:softEdge rad="38100"/>
            </a:effectLst>
          </p:spPr>
        </p:pic>
        <p:pic>
          <p:nvPicPr>
            <p:cNvPr id="15" name="Immagine 14" descr="Immagine che contiene testo, esterni, strada, camion&#10;&#10;Descrizione generata automaticamente">
              <a:extLst>
                <a:ext uri="{FF2B5EF4-FFF2-40B4-BE49-F238E27FC236}">
                  <a16:creationId xmlns:a16="http://schemas.microsoft.com/office/drawing/2014/main" id="{B67D933A-8F77-4910-A0F2-F629D8E1BA5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 rot="20532935">
              <a:off x="10502132" y="497774"/>
              <a:ext cx="537844" cy="537844"/>
            </a:xfrm>
            <a:prstGeom prst="rect">
              <a:avLst/>
            </a:prstGeom>
            <a:effectLst>
              <a:softEdge rad="38100"/>
            </a:effectLst>
          </p:spPr>
        </p:pic>
      </p:grpSp>
      <p:pic>
        <p:nvPicPr>
          <p:cNvPr id="4" name="Immagine 3">
            <a:extLst>
              <a:ext uri="{FF2B5EF4-FFF2-40B4-BE49-F238E27FC236}">
                <a16:creationId xmlns:a16="http://schemas.microsoft.com/office/drawing/2014/main" id="{48F03C60-53A6-4429-BF46-BE74C2A5C9F4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6687" t="9791" r="7556"/>
          <a:stretch/>
        </p:blipFill>
        <p:spPr>
          <a:xfrm>
            <a:off x="6373170" y="1719915"/>
            <a:ext cx="5399073" cy="2028336"/>
          </a:xfrm>
          <a:prstGeom prst="rect">
            <a:avLst/>
          </a:prstGeom>
          <a:effectLst>
            <a:glow rad="63500">
              <a:schemeClr val="bg2">
                <a:lumMod val="85000"/>
                <a:lumOff val="15000"/>
                <a:alpha val="40000"/>
              </a:schemeClr>
            </a:glow>
            <a:softEdge rad="25400"/>
          </a:effectLst>
        </p:spPr>
      </p:pic>
      <p:pic>
        <p:nvPicPr>
          <p:cNvPr id="8" name="Immagine 7" descr="Immagine che contiene testo&#10;&#10;Descrizione generata automaticamente">
            <a:extLst>
              <a:ext uri="{FF2B5EF4-FFF2-40B4-BE49-F238E27FC236}">
                <a16:creationId xmlns:a16="http://schemas.microsoft.com/office/drawing/2014/main" id="{C4886D43-4CBC-4CDE-AE93-E2BA341DE6CB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l="27778" t="56512" r="39899" b="26868"/>
          <a:stretch/>
        </p:blipFill>
        <p:spPr>
          <a:xfrm>
            <a:off x="1381516" y="2414267"/>
            <a:ext cx="4298839" cy="1381454"/>
          </a:xfrm>
          <a:prstGeom prst="rect">
            <a:avLst/>
          </a:prstGeom>
          <a:effectLst>
            <a:glow rad="63500">
              <a:schemeClr val="bg2">
                <a:lumMod val="85000"/>
                <a:lumOff val="15000"/>
                <a:alpha val="40000"/>
              </a:schemeClr>
            </a:glow>
            <a:softEdge rad="25400"/>
          </a:effectLst>
        </p:spPr>
      </p:pic>
      <p:pic>
        <p:nvPicPr>
          <p:cNvPr id="14" name="Immagine 13" descr="Immagine che contiene testo&#10;&#10;Descrizione generata automaticamente">
            <a:extLst>
              <a:ext uri="{FF2B5EF4-FFF2-40B4-BE49-F238E27FC236}">
                <a16:creationId xmlns:a16="http://schemas.microsoft.com/office/drawing/2014/main" id="{93145B6C-95FF-4C8B-B9FA-774D15F698E2}"/>
              </a:ext>
            </a:extLst>
          </p:cNvPr>
          <p:cNvPicPr>
            <a:picLocks noChangeAspect="1"/>
          </p:cNvPicPr>
          <p:nvPr/>
        </p:nvPicPr>
        <p:blipFill rotWithShape="1">
          <a:blip r:embed="rId9"/>
          <a:srcRect l="27946" t="42963" r="39719" b="40608"/>
          <a:stretch/>
        </p:blipFill>
        <p:spPr>
          <a:xfrm>
            <a:off x="1381516" y="5147214"/>
            <a:ext cx="4367879" cy="1387089"/>
          </a:xfrm>
          <a:prstGeom prst="rect">
            <a:avLst/>
          </a:prstGeom>
          <a:effectLst>
            <a:glow rad="63500">
              <a:schemeClr val="bg2">
                <a:lumMod val="85000"/>
                <a:lumOff val="15000"/>
                <a:alpha val="40000"/>
              </a:schemeClr>
            </a:glow>
            <a:softEdge rad="25400"/>
          </a:effectLst>
        </p:spPr>
      </p:pic>
      <p:pic>
        <p:nvPicPr>
          <p:cNvPr id="18" name="Immagine 17">
            <a:extLst>
              <a:ext uri="{FF2B5EF4-FFF2-40B4-BE49-F238E27FC236}">
                <a16:creationId xmlns:a16="http://schemas.microsoft.com/office/drawing/2014/main" id="{991C1AD7-C562-4D4A-BA40-D0D96DB26DC1}"/>
              </a:ext>
            </a:extLst>
          </p:cNvPr>
          <p:cNvPicPr>
            <a:picLocks noChangeAspect="1"/>
          </p:cNvPicPr>
          <p:nvPr/>
        </p:nvPicPr>
        <p:blipFill rotWithShape="1">
          <a:blip r:embed="rId10"/>
          <a:srcRect l="7270" t="8408" r="8346"/>
          <a:stretch/>
        </p:blipFill>
        <p:spPr>
          <a:xfrm>
            <a:off x="6373169" y="4492908"/>
            <a:ext cx="5399073" cy="2133740"/>
          </a:xfrm>
          <a:prstGeom prst="rect">
            <a:avLst/>
          </a:prstGeom>
          <a:effectLst>
            <a:glow rad="63500">
              <a:schemeClr val="bg2">
                <a:lumMod val="85000"/>
                <a:lumOff val="15000"/>
                <a:alpha val="40000"/>
              </a:schemeClr>
            </a:glow>
            <a:softEdge rad="25400"/>
          </a:effectLst>
        </p:spPr>
      </p:pic>
      <p:sp>
        <p:nvSpPr>
          <p:cNvPr id="25" name="CasellaDiTesto 24">
            <a:extLst>
              <a:ext uri="{FF2B5EF4-FFF2-40B4-BE49-F238E27FC236}">
                <a16:creationId xmlns:a16="http://schemas.microsoft.com/office/drawing/2014/main" id="{4B48C47C-02BB-4648-9646-BD3B24F628EE}"/>
              </a:ext>
            </a:extLst>
          </p:cNvPr>
          <p:cNvSpPr txBox="1"/>
          <p:nvPr/>
        </p:nvSpPr>
        <p:spPr>
          <a:xfrm>
            <a:off x="15879" y="6468482"/>
            <a:ext cx="4542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dirty="0">
                <a:solidFill>
                  <a:srgbClr val="E8892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5</a:t>
            </a:r>
          </a:p>
        </p:txBody>
      </p:sp>
      <p:sp>
        <p:nvSpPr>
          <p:cNvPr id="19" name="CasellaDiTesto 18">
            <a:extLst>
              <a:ext uri="{FF2B5EF4-FFF2-40B4-BE49-F238E27FC236}">
                <a16:creationId xmlns:a16="http://schemas.microsoft.com/office/drawing/2014/main" id="{0607FDE5-2A2A-4FCE-B4A4-0118C42EDEFE}"/>
              </a:ext>
            </a:extLst>
          </p:cNvPr>
          <p:cNvSpPr txBox="1"/>
          <p:nvPr/>
        </p:nvSpPr>
        <p:spPr>
          <a:xfrm>
            <a:off x="8425754" y="645000"/>
            <a:ext cx="129390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Results</a:t>
            </a:r>
          </a:p>
        </p:txBody>
      </p:sp>
    </p:spTree>
    <p:extLst>
      <p:ext uri="{BB962C8B-B14F-4D97-AF65-F5344CB8AC3E}">
        <p14:creationId xmlns:p14="http://schemas.microsoft.com/office/powerpoint/2010/main" val="31584639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314C69"/>
            </a:gs>
            <a:gs pos="54000">
              <a:srgbClr val="416685"/>
            </a:gs>
            <a:gs pos="81000">
              <a:srgbClr val="4A789A"/>
            </a:gs>
            <a:gs pos="100000">
              <a:srgbClr val="5189AE"/>
            </a:gs>
          </a:gsLst>
          <a:path path="circle">
            <a:fillToRect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sellaDiTesto 1">
            <a:extLst>
              <a:ext uri="{FF2B5EF4-FFF2-40B4-BE49-F238E27FC236}">
                <a16:creationId xmlns:a16="http://schemas.microsoft.com/office/drawing/2014/main" id="{C568E1B7-79E6-425E-B29C-41CBD7F13849}"/>
              </a:ext>
            </a:extLst>
          </p:cNvPr>
          <p:cNvSpPr txBox="1"/>
          <p:nvPr/>
        </p:nvSpPr>
        <p:spPr>
          <a:xfrm>
            <a:off x="1437045" y="417342"/>
            <a:ext cx="518850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4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Image classification</a:t>
            </a:r>
          </a:p>
        </p:txBody>
      </p:sp>
      <p:cxnSp>
        <p:nvCxnSpPr>
          <p:cNvPr id="22" name="Connettore diritto 21">
            <a:extLst>
              <a:ext uri="{FF2B5EF4-FFF2-40B4-BE49-F238E27FC236}">
                <a16:creationId xmlns:a16="http://schemas.microsoft.com/office/drawing/2014/main" id="{829E742A-87A9-428E-9E03-B26537EDE29D}"/>
              </a:ext>
            </a:extLst>
          </p:cNvPr>
          <p:cNvCxnSpPr>
            <a:cxnSpLocks/>
          </p:cNvCxnSpPr>
          <p:nvPr/>
        </p:nvCxnSpPr>
        <p:spPr>
          <a:xfrm>
            <a:off x="378691" y="1381996"/>
            <a:ext cx="11536218" cy="0"/>
          </a:xfrm>
          <a:prstGeom prst="line">
            <a:avLst/>
          </a:prstGeom>
          <a:ln w="25400">
            <a:solidFill>
              <a:srgbClr val="E8892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Elemento grafico 5" descr="Immagine con riempimento a tinta unita">
            <a:extLst>
              <a:ext uri="{FF2B5EF4-FFF2-40B4-BE49-F238E27FC236}">
                <a16:creationId xmlns:a16="http://schemas.microsoft.com/office/drawing/2014/main" id="{9905D9FA-1E40-4FEF-8605-48B9E06AFED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77091" y="303663"/>
            <a:ext cx="1058354" cy="1058354"/>
          </a:xfrm>
          <a:prstGeom prst="rect">
            <a:avLst/>
          </a:prstGeom>
        </p:spPr>
      </p:pic>
      <p:sp>
        <p:nvSpPr>
          <p:cNvPr id="5" name="CasellaDiTesto 4">
            <a:extLst>
              <a:ext uri="{FF2B5EF4-FFF2-40B4-BE49-F238E27FC236}">
                <a16:creationId xmlns:a16="http://schemas.microsoft.com/office/drawing/2014/main" id="{FFA0D101-EEFF-4D46-A2C0-64E394E13CB5}"/>
              </a:ext>
            </a:extLst>
          </p:cNvPr>
          <p:cNvSpPr txBox="1"/>
          <p:nvPr/>
        </p:nvSpPr>
        <p:spPr>
          <a:xfrm>
            <a:off x="4112805" y="2767280"/>
            <a:ext cx="2934832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8000" b="1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DEMO</a:t>
            </a:r>
          </a:p>
        </p:txBody>
      </p: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98142A24-CAFD-41BC-A79B-C3E7098D6E4E}"/>
              </a:ext>
            </a:extLst>
          </p:cNvPr>
          <p:cNvSpPr txBox="1"/>
          <p:nvPr/>
        </p:nvSpPr>
        <p:spPr>
          <a:xfrm>
            <a:off x="10471595" y="6242260"/>
            <a:ext cx="1720405" cy="5770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sz="1050" i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2020/2021</a:t>
            </a:r>
          </a:p>
          <a:p>
            <a:pPr algn="r"/>
            <a:r>
              <a:rPr lang="it-IT" sz="1050" i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Digital Signal &amp; </a:t>
            </a:r>
          </a:p>
          <a:p>
            <a:pPr algn="r"/>
            <a:r>
              <a:rPr lang="it-IT" sz="1050" i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Image Management</a:t>
            </a:r>
          </a:p>
        </p:txBody>
      </p: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008EA86D-9F14-40A8-AED5-E45078395E01}"/>
              </a:ext>
            </a:extLst>
          </p:cNvPr>
          <p:cNvSpPr txBox="1"/>
          <p:nvPr/>
        </p:nvSpPr>
        <p:spPr>
          <a:xfrm>
            <a:off x="15879" y="6468482"/>
            <a:ext cx="4542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dirty="0">
                <a:solidFill>
                  <a:srgbClr val="E8892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6</a:t>
            </a:r>
          </a:p>
        </p:txBody>
      </p:sp>
      <p:pic>
        <p:nvPicPr>
          <p:cNvPr id="13" name="Elemento grafico 12" descr="Manichino di prova con riempimento a tinta unita">
            <a:extLst>
              <a:ext uri="{FF2B5EF4-FFF2-40B4-BE49-F238E27FC236}">
                <a16:creationId xmlns:a16="http://schemas.microsoft.com/office/drawing/2014/main" id="{347AB2C7-EAB4-466E-BB1E-E2E760C4AC5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011381" y="2205600"/>
            <a:ext cx="2526146" cy="2526146"/>
          </a:xfrm>
          <a:prstGeom prst="rect">
            <a:avLst/>
          </a:prstGeom>
        </p:spPr>
      </p:pic>
      <p:pic>
        <p:nvPicPr>
          <p:cNvPr id="8" name="Immagine 7">
            <a:extLst>
              <a:ext uri="{FF2B5EF4-FFF2-40B4-BE49-F238E27FC236}">
                <a16:creationId xmlns:a16="http://schemas.microsoft.com/office/drawing/2014/main" id="{6B23FA4D-7CF0-443E-B055-93847C1B5F8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622916" y="1961401"/>
            <a:ext cx="4378924" cy="3014543"/>
          </a:xfrm>
          <a:prstGeom prst="rect">
            <a:avLst/>
          </a:prstGeom>
          <a:effectLst>
            <a:glow rad="63500">
              <a:schemeClr val="bg2">
                <a:lumMod val="85000"/>
                <a:lumOff val="15000"/>
                <a:alpha val="40000"/>
              </a:schemeClr>
            </a:glow>
            <a:softEdge rad="38100"/>
          </a:effectLst>
        </p:spPr>
      </p:pic>
    </p:spTree>
    <p:extLst>
      <p:ext uri="{BB962C8B-B14F-4D97-AF65-F5344CB8AC3E}">
        <p14:creationId xmlns:p14="http://schemas.microsoft.com/office/powerpoint/2010/main" val="1381423217"/>
      </p:ext>
    </p:extLst>
  </p:cSld>
  <p:clrMapOvr>
    <a:masterClrMapping/>
  </p:clrMapOvr>
</p:sld>
</file>

<file path=ppt/theme/theme1.xml><?xml version="1.0" encoding="utf-8"?>
<a:theme xmlns:a="http://schemas.openxmlformats.org/drawingml/2006/main" name="TornVTI">
  <a:themeElements>
    <a:clrScheme name="Grayscale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B5B5B5"/>
      </a:accent1>
      <a:accent2>
        <a:srgbClr val="B2B2B2"/>
      </a:accent2>
      <a:accent3>
        <a:srgbClr val="969696"/>
      </a:accent3>
      <a:accent4>
        <a:srgbClr val="808080"/>
      </a:accent4>
      <a:accent5>
        <a:srgbClr val="5F5F5F"/>
      </a:accent5>
      <a:accent6>
        <a:srgbClr val="4D4D4D"/>
      </a:accent6>
      <a:hlink>
        <a:srgbClr val="5F5F5F"/>
      </a:hlink>
      <a:folHlink>
        <a:srgbClr val="919191"/>
      </a:folHlink>
    </a:clrScheme>
    <a:fontScheme name="Torn">
      <a:majorFont>
        <a:latin typeface="Impact"/>
        <a:ea typeface=""/>
        <a:cs typeface=""/>
      </a:majorFont>
      <a:minorFont>
        <a:latin typeface="Arial Nova Cond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ornVTI" id="{D93270A2-BAD7-4DCC-9D1D-3427EACCFA88}" vid="{1B17486C-9B79-43FC-98F9-5BF7AA5600D2}"/>
    </a:ext>
  </a:extLst>
</a:theme>
</file>

<file path=ppt/theme/theme2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447</TotalTime>
  <Words>312</Words>
  <Application>Microsoft Office PowerPoint</Application>
  <PresentationFormat>Widescreen</PresentationFormat>
  <Paragraphs>145</Paragraphs>
  <Slides>16</Slides>
  <Notes>1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4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16</vt:i4>
      </vt:variant>
    </vt:vector>
  </HeadingPairs>
  <TitlesOfParts>
    <vt:vector size="21" baseType="lpstr">
      <vt:lpstr>Arial</vt:lpstr>
      <vt:lpstr>Arial Nova Cond</vt:lpstr>
      <vt:lpstr>Calibri</vt:lpstr>
      <vt:lpstr>Impact</vt:lpstr>
      <vt:lpstr>TornVTI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creator>Emma Le</dc:creator>
  <cp:lastModifiedBy>Emma Le</cp:lastModifiedBy>
  <cp:revision>42</cp:revision>
  <dcterms:created xsi:type="dcterms:W3CDTF">2021-01-13T10:17:14Z</dcterms:created>
  <dcterms:modified xsi:type="dcterms:W3CDTF">2021-01-16T20:53:25Z</dcterms:modified>
</cp:coreProperties>
</file>

<file path=docProps/thumbnail.jpeg>
</file>